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83" r:id="rId1"/>
  </p:sldMasterIdLst>
  <p:notesMasterIdLst>
    <p:notesMasterId r:id="rId69"/>
  </p:notesMasterIdLst>
  <p:handoutMasterIdLst>
    <p:handoutMasterId r:id="rId70"/>
  </p:handoutMasterIdLst>
  <p:sldIdLst>
    <p:sldId id="351" r:id="rId2"/>
    <p:sldId id="512" r:id="rId3"/>
    <p:sldId id="258" r:id="rId4"/>
    <p:sldId id="398" r:id="rId5"/>
    <p:sldId id="260" r:id="rId6"/>
    <p:sldId id="392" r:id="rId7"/>
    <p:sldId id="397" r:id="rId8"/>
    <p:sldId id="341" r:id="rId9"/>
    <p:sldId id="513" r:id="rId10"/>
    <p:sldId id="264" r:id="rId11"/>
    <p:sldId id="289" r:id="rId12"/>
    <p:sldId id="466" r:id="rId13"/>
    <p:sldId id="514" r:id="rId14"/>
    <p:sldId id="266" r:id="rId15"/>
    <p:sldId id="488" r:id="rId16"/>
    <p:sldId id="268" r:id="rId17"/>
    <p:sldId id="269" r:id="rId18"/>
    <p:sldId id="396" r:id="rId19"/>
    <p:sldId id="467" r:id="rId20"/>
    <p:sldId id="270" r:id="rId21"/>
    <p:sldId id="352" r:id="rId22"/>
    <p:sldId id="469" r:id="rId23"/>
    <p:sldId id="468" r:id="rId24"/>
    <p:sldId id="510" r:id="rId25"/>
    <p:sldId id="271" r:id="rId26"/>
    <p:sldId id="272" r:id="rId27"/>
    <p:sldId id="402" r:id="rId28"/>
    <p:sldId id="275" r:id="rId29"/>
    <p:sldId id="288" r:id="rId30"/>
    <p:sldId id="477" r:id="rId31"/>
    <p:sldId id="478" r:id="rId32"/>
    <p:sldId id="479" r:id="rId33"/>
    <p:sldId id="480" r:id="rId34"/>
    <p:sldId id="407" r:id="rId35"/>
    <p:sldId id="481" r:id="rId36"/>
    <p:sldId id="278" r:id="rId37"/>
    <p:sldId id="521" r:id="rId38"/>
    <p:sldId id="522" r:id="rId39"/>
    <p:sldId id="447" r:id="rId40"/>
    <p:sldId id="492" r:id="rId41"/>
    <p:sldId id="460" r:id="rId42"/>
    <p:sldId id="461" r:id="rId43"/>
    <p:sldId id="462" r:id="rId44"/>
    <p:sldId id="515" r:id="rId45"/>
    <p:sldId id="516" r:id="rId46"/>
    <p:sldId id="470" r:id="rId47"/>
    <p:sldId id="493" r:id="rId48"/>
    <p:sldId id="472" r:id="rId49"/>
    <p:sldId id="473" r:id="rId50"/>
    <p:sldId id="474" r:id="rId51"/>
    <p:sldId id="475" r:id="rId52"/>
    <p:sldId id="476" r:id="rId53"/>
    <p:sldId id="517" r:id="rId54"/>
    <p:sldId id="518" r:id="rId55"/>
    <p:sldId id="500" r:id="rId56"/>
    <p:sldId id="494" r:id="rId57"/>
    <p:sldId id="501" r:id="rId58"/>
    <p:sldId id="495" r:id="rId59"/>
    <p:sldId id="505" r:id="rId60"/>
    <p:sldId id="499" r:id="rId61"/>
    <p:sldId id="502" r:id="rId62"/>
    <p:sldId id="503" r:id="rId63"/>
    <p:sldId id="508" r:id="rId64"/>
    <p:sldId id="504" r:id="rId65"/>
    <p:sldId id="519" r:id="rId66"/>
    <p:sldId id="520" r:id="rId67"/>
    <p:sldId id="484" r:id="rId68"/>
  </p:sldIdLst>
  <p:sldSz cx="12161838" cy="6858000"/>
  <p:notesSz cx="6858000" cy="9144000"/>
  <p:embeddedFontLst>
    <p:embeddedFont>
      <p:font typeface="Book Antiqua" panose="02040602050305030304" pitchFamily="18" charset="0"/>
      <p:regular r:id="rId71"/>
      <p:bold r:id="rId72"/>
      <p:italic r:id="rId73"/>
      <p:boldItalic r:id="rId74"/>
    </p:embeddedFont>
    <p:embeddedFont>
      <p:font typeface="Calibri" panose="020F0502020204030204" pitchFamily="34" charset="0"/>
      <p:regular r:id="rId75"/>
      <p:bold r:id="rId76"/>
      <p:italic r:id="rId77"/>
      <p:boldItalic r:id="rId78"/>
    </p:embeddedFont>
    <p:embeddedFont>
      <p:font typeface="Calibri Light" panose="020F0302020204030204" pitchFamily="34" charset="0"/>
      <p:regular r:id="rId79"/>
      <p:italic r:id="rId80"/>
    </p:embeddedFont>
    <p:embeddedFont>
      <p:font typeface="Cambria Math" panose="02040503050406030204" pitchFamily="18" charset="0"/>
      <p:regular r:id="rId81"/>
    </p:embeddedFont>
    <p:embeddedFont>
      <p:font typeface="Monotype Sorts" panose="020B0604020202020204" charset="2"/>
      <p:regular r:id="rId82"/>
    </p:embeddedFont>
    <p:embeddedFont>
      <p:font typeface="MS Reference Serif" panose="020B0604020202020204" charset="0"/>
      <p:regular r:id="rId83"/>
      <p:bold r:id="rId84"/>
      <p:italic r:id="rId85"/>
      <p:boldItalic r:id="rId86"/>
    </p:embeddedFont>
  </p:embeddedFontLst>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p:defaultTextStyle>
  <p:extLst>
    <p:ext uri="{EFAFB233-063F-42B5-8137-9DF3F51BA10A}">
      <p15:sldGuideLst xmlns:p15="http://schemas.microsoft.com/office/powerpoint/2012/main">
        <p15:guide id="1" orient="horz" pos="901">
          <p15:clr>
            <a:srgbClr val="A4A3A4"/>
          </p15:clr>
        </p15:guide>
        <p15:guide id="2" pos="64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itha Kamath"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F7600"/>
    <a:srgbClr val="578200"/>
    <a:srgbClr val="808080"/>
    <a:srgbClr val="A1CC16"/>
    <a:srgbClr val="72AF2F"/>
    <a:srgbClr val="829707"/>
    <a:srgbClr val="98B008"/>
    <a:srgbClr val="9AB400"/>
    <a:srgbClr val="AEC7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85" autoAdjust="0"/>
    <p:restoredTop sz="96025" autoAdjust="0"/>
  </p:normalViewPr>
  <p:slideViewPr>
    <p:cSldViewPr snapToGrid="0">
      <p:cViewPr varScale="1">
        <p:scale>
          <a:sx n="82" d="100"/>
          <a:sy n="82" d="100"/>
        </p:scale>
        <p:origin x="638" y="72"/>
      </p:cViewPr>
      <p:guideLst>
        <p:guide orient="horz" pos="901"/>
        <p:guide pos="648"/>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6.fntdata"/><Relationship Id="rId84" Type="http://schemas.openxmlformats.org/officeDocument/2006/relationships/font" Target="fonts/font14.fntdata"/><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2.fntdata"/><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8" Type="http://schemas.openxmlformats.org/officeDocument/2006/relationships/slide" Target="slides/slide52.xml"/><Relationship Id="rId3" Type="http://schemas.openxmlformats.org/officeDocument/2006/relationships/slide" Target="slides/slide41.xml"/><Relationship Id="rId7" Type="http://schemas.openxmlformats.org/officeDocument/2006/relationships/slide" Target="slides/slide48.xml"/><Relationship Id="rId2" Type="http://schemas.openxmlformats.org/officeDocument/2006/relationships/slide" Target="slides/slide39.xml"/><Relationship Id="rId1" Type="http://schemas.openxmlformats.org/officeDocument/2006/relationships/slide" Target="slides/slide17.xml"/><Relationship Id="rId6" Type="http://schemas.openxmlformats.org/officeDocument/2006/relationships/slide" Target="slides/slide46.xml"/><Relationship Id="rId5" Type="http://schemas.openxmlformats.org/officeDocument/2006/relationships/slide" Target="slides/slide45.xml"/><Relationship Id="rId10" Type="http://schemas.openxmlformats.org/officeDocument/2006/relationships/slide" Target="slides/slide54.xml"/><Relationship Id="rId4" Type="http://schemas.openxmlformats.org/officeDocument/2006/relationships/slide" Target="slides/slide42.xml"/><Relationship Id="rId9"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6381750" y="8750300"/>
            <a:ext cx="406400" cy="301625"/>
          </a:xfrm>
          <a:prstGeom prst="rect">
            <a:avLst/>
          </a:prstGeom>
          <a:noFill/>
          <a:ln w="12700">
            <a:noFill/>
            <a:miter lim="800000"/>
            <a:headEnd/>
            <a:tailEnd/>
          </a:ln>
          <a:effectLst/>
        </p:spPr>
        <p:txBody>
          <a:bodyPr wrap="none" lIns="90488" tIns="44450" rIns="90488" bIns="44450" anchor="ctr">
            <a:spAutoFit/>
          </a:bodyPr>
          <a:lstStyle/>
          <a:p>
            <a:pPr algn="r">
              <a:defRPr/>
            </a:pPr>
            <a:fld id="{81507CF8-9672-4F11-90D0-134F073B2765}" type="slidenum">
              <a:rPr lang="en-US" sz="1400">
                <a:effectLst/>
                <a:latin typeface="Book Antiqua" pitchFamily="18" charset="0"/>
              </a:rPr>
              <a:pPr algn="r">
                <a:defRPr/>
              </a:pPr>
              <a:t>‹#›</a:t>
            </a:fld>
            <a:endParaRPr lang="en-US" sz="1400" dirty="0">
              <a:effectLst/>
              <a:latin typeface="Book Antiqua" pitchFamily="18" charset="0"/>
            </a:endParaRPr>
          </a:p>
        </p:txBody>
      </p:sp>
    </p:spTree>
    <p:extLst>
      <p:ext uri="{BB962C8B-B14F-4D97-AF65-F5344CB8AC3E}">
        <p14:creationId xmlns:p14="http://schemas.microsoft.com/office/powerpoint/2010/main" val="37085028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noProof="0"/>
              <a:t>Click to edit Master notes styles</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44035" name="Rectangle 3"/>
          <p:cNvSpPr>
            <a:spLocks noGrp="1" noRot="1" noChangeAspect="1" noChangeArrowheads="1" noTextEdit="1"/>
          </p:cNvSpPr>
          <p:nvPr>
            <p:ph type="sldImg" idx="2"/>
          </p:nvPr>
        </p:nvSpPr>
        <p:spPr bwMode="auto">
          <a:xfrm>
            <a:off x="400050" y="692150"/>
            <a:ext cx="6057900" cy="3416300"/>
          </a:xfrm>
          <a:prstGeom prst="rect">
            <a:avLst/>
          </a:prstGeom>
          <a:noFill/>
          <a:ln w="12700">
            <a:solidFill>
              <a:schemeClr val="tx1"/>
            </a:solidFill>
            <a:miter lim="800000"/>
            <a:headEnd/>
            <a:tailEnd/>
          </a:ln>
        </p:spPr>
      </p:sp>
      <p:sp>
        <p:nvSpPr>
          <p:cNvPr id="2052" name="Rectangle 4"/>
          <p:cNvSpPr>
            <a:spLocks noChangeArrowheads="1"/>
          </p:cNvSpPr>
          <p:nvPr/>
        </p:nvSpPr>
        <p:spPr bwMode="auto">
          <a:xfrm>
            <a:off x="6381750" y="8750300"/>
            <a:ext cx="406400" cy="301625"/>
          </a:xfrm>
          <a:prstGeom prst="rect">
            <a:avLst/>
          </a:prstGeom>
          <a:noFill/>
          <a:ln w="12700">
            <a:noFill/>
            <a:miter lim="800000"/>
            <a:headEnd/>
            <a:tailEnd/>
          </a:ln>
          <a:effectLst/>
        </p:spPr>
        <p:txBody>
          <a:bodyPr wrap="none" lIns="90488" tIns="44450" rIns="90488" bIns="44450" anchor="ctr">
            <a:spAutoFit/>
          </a:bodyPr>
          <a:lstStyle/>
          <a:p>
            <a:pPr algn="r">
              <a:defRPr/>
            </a:pPr>
            <a:fld id="{FEC95781-C1C8-4051-9E01-E79169595D8D}" type="slidenum">
              <a:rPr lang="en-US" sz="1400">
                <a:effectLst/>
                <a:latin typeface="Book Antiqua" pitchFamily="18" charset="0"/>
              </a:rPr>
              <a:pPr algn="r">
                <a:defRPr/>
              </a:pPr>
              <a:t>‹#›</a:t>
            </a:fld>
            <a:endParaRPr lang="en-US" sz="1400" dirty="0">
              <a:effectLst/>
              <a:latin typeface="Book Antiqua" pitchFamily="18" charset="0"/>
            </a:endParaRPr>
          </a:p>
        </p:txBody>
      </p:sp>
    </p:spTree>
    <p:extLst>
      <p:ext uri="{BB962C8B-B14F-4D97-AF65-F5344CB8AC3E}">
        <p14:creationId xmlns:p14="http://schemas.microsoft.com/office/powerpoint/2010/main" val="8285928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Book Antiqua" pitchFamily="18" charset="0"/>
        <a:ea typeface="+mn-ea"/>
        <a:cs typeface="+mn-cs"/>
      </a:defRPr>
    </a:lvl1pPr>
    <a:lvl2pPr marL="742950" indent="-285750" algn="l" rtl="0" eaLnBrk="0" fontAlgn="base" hangingPunct="0">
      <a:spcBef>
        <a:spcPct val="30000"/>
      </a:spcBef>
      <a:spcAft>
        <a:spcPct val="0"/>
      </a:spcAft>
      <a:defRPr sz="1200" kern="1200">
        <a:solidFill>
          <a:schemeClr val="tx1"/>
        </a:solidFill>
        <a:latin typeface="Book Antiqua"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Book Antiqua"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Book Antiqua"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Book Antiqua"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400050" y="692150"/>
            <a:ext cx="6057900" cy="3416300"/>
          </a:xfrm>
          <a:ln/>
        </p:spPr>
      </p:sp>
      <p:sp>
        <p:nvSpPr>
          <p:cNvPr id="45059" name="Rectangle 3"/>
          <p:cNvSpPr>
            <a:spLocks noGrp="1" noChangeArrowheads="1"/>
          </p:cNvSpPr>
          <p:nvPr>
            <p:ph type="body" idx="1"/>
          </p:nvPr>
        </p:nvSpPr>
        <p:spPr>
          <a:noFill/>
          <a:ln w="9525"/>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400050" y="692150"/>
            <a:ext cx="6057900" cy="3416300"/>
          </a:xfrm>
          <a:ln/>
        </p:spPr>
      </p:sp>
      <p:sp>
        <p:nvSpPr>
          <p:cNvPr id="56323" name="Rectangle 3"/>
          <p:cNvSpPr>
            <a:spLocks noGrp="1" noChangeArrowheads="1"/>
          </p:cNvSpPr>
          <p:nvPr>
            <p:ph type="body" idx="1"/>
          </p:nvPr>
        </p:nvSpPr>
        <p:spPr>
          <a:noFill/>
          <a:ln w="9525"/>
        </p:spPr>
        <p:txBody>
          <a:bodyPr/>
          <a:lstStyle/>
          <a:p>
            <a:pPr>
              <a:spcBef>
                <a:spcPct val="0"/>
              </a:spcBef>
            </a:pPr>
            <a:endParaRPr lang="en-US" sz="2400" dirty="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400050" y="692150"/>
            <a:ext cx="6057900" cy="3416300"/>
          </a:xfrm>
          <a:ln/>
        </p:spPr>
      </p:sp>
      <p:sp>
        <p:nvSpPr>
          <p:cNvPr id="59395" name="Rectangle 3"/>
          <p:cNvSpPr>
            <a:spLocks noGrp="1" noChangeArrowheads="1"/>
          </p:cNvSpPr>
          <p:nvPr>
            <p:ph type="body" idx="1"/>
          </p:nvPr>
        </p:nvSpPr>
        <p:spPr>
          <a:noFill/>
          <a:ln w="9525"/>
        </p:spPr>
        <p:txBody>
          <a:bodyPr/>
          <a:lstStyle/>
          <a:p>
            <a:pPr>
              <a:spcBef>
                <a:spcPct val="0"/>
              </a:spcBef>
            </a:pPr>
            <a:endParaRPr lang="en-US" sz="2400" dirty="0">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xfrm>
            <a:off x="400050" y="692150"/>
            <a:ext cx="6057900" cy="3416300"/>
          </a:xfrm>
          <a:ln/>
        </p:spPr>
      </p:sp>
      <p:sp>
        <p:nvSpPr>
          <p:cNvPr id="60419" name="Rectangle 3"/>
          <p:cNvSpPr>
            <a:spLocks noGrp="1" noChangeArrowheads="1"/>
          </p:cNvSpPr>
          <p:nvPr>
            <p:ph type="body" idx="1"/>
          </p:nvPr>
        </p:nvSpPr>
        <p:spPr>
          <a:noFill/>
          <a:ln w="9525"/>
        </p:spPr>
        <p:txBody>
          <a:bodyPr/>
          <a:lstStyle/>
          <a:p>
            <a:pPr>
              <a:spcBef>
                <a:spcPct val="0"/>
              </a:spcBef>
            </a:pPr>
            <a:endParaRPr lang="en-US" sz="2400" dirty="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400050" y="692150"/>
            <a:ext cx="6057900" cy="3416300"/>
          </a:xfrm>
          <a:ln/>
        </p:spPr>
      </p:sp>
      <p:sp>
        <p:nvSpPr>
          <p:cNvPr id="61443" name="Rectangle 3"/>
          <p:cNvSpPr>
            <a:spLocks noGrp="1" noChangeArrowheads="1"/>
          </p:cNvSpPr>
          <p:nvPr>
            <p:ph type="body" idx="1"/>
          </p:nvPr>
        </p:nvSpPr>
        <p:spPr>
          <a:noFill/>
          <a:ln w="9525"/>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400050" y="692150"/>
            <a:ext cx="6057900" cy="3416300"/>
          </a:xfrm>
          <a:ln/>
        </p:spPr>
      </p:sp>
      <p:sp>
        <p:nvSpPr>
          <p:cNvPr id="62467" name="Rectangle 3"/>
          <p:cNvSpPr>
            <a:spLocks noGrp="1" noChangeArrowheads="1"/>
          </p:cNvSpPr>
          <p:nvPr>
            <p:ph type="body" idx="1"/>
          </p:nvPr>
        </p:nvSpPr>
        <p:spPr>
          <a:noFill/>
          <a:ln w="9525"/>
        </p:spPr>
        <p:txBody>
          <a:bodyPr/>
          <a:lstStyle/>
          <a:p>
            <a:pPr>
              <a:spcBef>
                <a:spcPct val="0"/>
              </a:spcBef>
            </a:pPr>
            <a:endParaRPr lang="en-US" sz="2400" dirty="0">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400050" y="692150"/>
            <a:ext cx="6057900" cy="3416300"/>
          </a:xfrm>
          <a:ln/>
        </p:spPr>
      </p:sp>
      <p:sp>
        <p:nvSpPr>
          <p:cNvPr id="63491" name="Rectangle 3"/>
          <p:cNvSpPr>
            <a:spLocks noGrp="1" noChangeArrowheads="1"/>
          </p:cNvSpPr>
          <p:nvPr>
            <p:ph type="body" idx="1"/>
          </p:nvPr>
        </p:nvSpPr>
        <p:spPr>
          <a:noFill/>
          <a:ln w="9525"/>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400050" y="692150"/>
            <a:ext cx="6057900" cy="3416300"/>
          </a:xfrm>
          <a:ln/>
        </p:spPr>
      </p:sp>
      <p:sp>
        <p:nvSpPr>
          <p:cNvPr id="64515" name="Rectangle 3"/>
          <p:cNvSpPr>
            <a:spLocks noGrp="1" noChangeArrowheads="1"/>
          </p:cNvSpPr>
          <p:nvPr>
            <p:ph type="body" idx="1"/>
          </p:nvPr>
        </p:nvSpPr>
        <p:spPr>
          <a:noFill/>
          <a:ln w="9525"/>
        </p:spPr>
        <p:txBody>
          <a:bodyPr/>
          <a:lstStyle/>
          <a:p>
            <a:pPr>
              <a:spcBef>
                <a:spcPct val="0"/>
              </a:spcBef>
            </a:pPr>
            <a:endParaRPr lang="en-US" sz="2400" dirty="0">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400050" y="692150"/>
            <a:ext cx="6057900" cy="3416300"/>
          </a:xfrm>
          <a:ln/>
        </p:spPr>
      </p:sp>
      <p:sp>
        <p:nvSpPr>
          <p:cNvPr id="65539" name="Rectangle 3"/>
          <p:cNvSpPr>
            <a:spLocks noGrp="1" noChangeArrowheads="1"/>
          </p:cNvSpPr>
          <p:nvPr>
            <p:ph type="body" idx="1"/>
          </p:nvPr>
        </p:nvSpPr>
        <p:spPr>
          <a:noFill/>
          <a:ln w="9525"/>
        </p:spPr>
        <p:txBody>
          <a:bodyPr/>
          <a:lstStyle/>
          <a:p>
            <a:pPr>
              <a:spcBef>
                <a:spcPct val="0"/>
              </a:spcBef>
            </a:pPr>
            <a:endParaRPr lang="en-US" sz="2400" dirty="0">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400050" y="692150"/>
            <a:ext cx="6057900" cy="3416300"/>
          </a:xfrm>
          <a:ln/>
        </p:spPr>
      </p:sp>
      <p:sp>
        <p:nvSpPr>
          <p:cNvPr id="66563" name="Rectangle 3"/>
          <p:cNvSpPr>
            <a:spLocks noGrp="1" noChangeArrowheads="1"/>
          </p:cNvSpPr>
          <p:nvPr>
            <p:ph type="body" idx="1"/>
          </p:nvPr>
        </p:nvSpPr>
        <p:spPr>
          <a:noFill/>
          <a:ln w="9525"/>
        </p:spPr>
        <p:txBody>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400050" y="692150"/>
            <a:ext cx="6057900" cy="3416300"/>
          </a:xfrm>
          <a:ln/>
        </p:spPr>
      </p:sp>
      <p:sp>
        <p:nvSpPr>
          <p:cNvPr id="67587" name="Rectangle 3"/>
          <p:cNvSpPr>
            <a:spLocks noGrp="1" noChangeArrowheads="1"/>
          </p:cNvSpPr>
          <p:nvPr>
            <p:ph type="body" idx="1"/>
          </p:nvPr>
        </p:nvSpPr>
        <p:spPr>
          <a:noFill/>
          <a:ln w="9525"/>
        </p:spPr>
        <p:txBody>
          <a:bodyPr/>
          <a:lstStyle/>
          <a:p>
            <a:pPr>
              <a:spcBef>
                <a:spcPct val="0"/>
              </a:spcBef>
            </a:pPr>
            <a:endParaRPr lang="en-US" sz="2400" dirty="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400050" y="692150"/>
            <a:ext cx="6057900" cy="3416300"/>
          </a:xfrm>
          <a:ln/>
        </p:spPr>
      </p:sp>
      <p:sp>
        <p:nvSpPr>
          <p:cNvPr id="47107" name="Rectangle 3"/>
          <p:cNvSpPr>
            <a:spLocks noGrp="1" noChangeArrowheads="1"/>
          </p:cNvSpPr>
          <p:nvPr>
            <p:ph type="body" idx="1"/>
          </p:nvPr>
        </p:nvSpPr>
        <p:spPr>
          <a:noFill/>
          <a:ln w="9525"/>
        </p:spPr>
        <p:txBody>
          <a:bodyPr/>
          <a:lstStyle/>
          <a:p>
            <a:pPr>
              <a:spcBef>
                <a:spcPct val="0"/>
              </a:spcBef>
            </a:pPr>
            <a:endParaRPr lang="en-US" sz="2400" dirty="0">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400050" y="692150"/>
            <a:ext cx="6057900" cy="3416300"/>
          </a:xfrm>
          <a:ln/>
        </p:spPr>
      </p:sp>
      <p:sp>
        <p:nvSpPr>
          <p:cNvPr id="68611" name="Rectangle 3"/>
          <p:cNvSpPr>
            <a:spLocks noGrp="1" noChangeArrowheads="1"/>
          </p:cNvSpPr>
          <p:nvPr>
            <p:ph type="body" idx="1"/>
          </p:nvPr>
        </p:nvSpPr>
        <p:spPr>
          <a:noFill/>
          <a:ln w="9525"/>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400050" y="692150"/>
            <a:ext cx="6057900" cy="3416300"/>
          </a:xfrm>
          <a:ln/>
        </p:spPr>
      </p:sp>
      <p:sp>
        <p:nvSpPr>
          <p:cNvPr id="69635" name="Rectangle 3"/>
          <p:cNvSpPr>
            <a:spLocks noGrp="1" noChangeArrowheads="1"/>
          </p:cNvSpPr>
          <p:nvPr>
            <p:ph type="body" idx="1"/>
          </p:nvPr>
        </p:nvSpPr>
        <p:spPr>
          <a:noFill/>
          <a:ln w="9525"/>
        </p:spPr>
        <p:txBody>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400050" y="692150"/>
            <a:ext cx="6057900" cy="3416300"/>
          </a:xfrm>
          <a:ln/>
        </p:spPr>
      </p:sp>
      <p:sp>
        <p:nvSpPr>
          <p:cNvPr id="70659" name="Rectangle 3"/>
          <p:cNvSpPr>
            <a:spLocks noGrp="1" noChangeArrowheads="1"/>
          </p:cNvSpPr>
          <p:nvPr>
            <p:ph type="body" idx="1"/>
          </p:nvPr>
        </p:nvSpPr>
        <p:spPr>
          <a:noFill/>
          <a:ln w="9525"/>
        </p:spPr>
        <p:txBody>
          <a:bodyPr/>
          <a:lstStyle/>
          <a:p>
            <a:pPr>
              <a:spcBef>
                <a:spcPct val="0"/>
              </a:spcBef>
            </a:pPr>
            <a:endParaRPr lang="en-US" sz="2400" dirty="0">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400050" y="692150"/>
            <a:ext cx="6057900" cy="3416300"/>
          </a:xfrm>
          <a:ln/>
        </p:spPr>
      </p:sp>
      <p:sp>
        <p:nvSpPr>
          <p:cNvPr id="67587" name="Rectangle 3"/>
          <p:cNvSpPr>
            <a:spLocks noGrp="1" noChangeArrowheads="1"/>
          </p:cNvSpPr>
          <p:nvPr>
            <p:ph type="body" idx="1"/>
          </p:nvPr>
        </p:nvSpPr>
        <p:spPr>
          <a:noFill/>
          <a:ln w="9525"/>
        </p:spPr>
        <p:txBody>
          <a:bodyPr/>
          <a:lstStyle/>
          <a:p>
            <a:pPr>
              <a:spcBef>
                <a:spcPct val="0"/>
              </a:spcBef>
            </a:pPr>
            <a:endParaRPr lang="en-US" sz="2400" dirty="0">
              <a:latin typeface="Times New Roman" pitchFamily="18" charset="0"/>
            </a:endParaRPr>
          </a:p>
        </p:txBody>
      </p:sp>
    </p:spTree>
    <p:extLst>
      <p:ext uri="{BB962C8B-B14F-4D97-AF65-F5344CB8AC3E}">
        <p14:creationId xmlns:p14="http://schemas.microsoft.com/office/powerpoint/2010/main" val="2902568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400050" y="692150"/>
            <a:ext cx="6057900" cy="3416300"/>
          </a:xfrm>
          <a:ln/>
        </p:spPr>
      </p:sp>
      <p:sp>
        <p:nvSpPr>
          <p:cNvPr id="67587" name="Rectangle 3"/>
          <p:cNvSpPr>
            <a:spLocks noGrp="1" noChangeArrowheads="1"/>
          </p:cNvSpPr>
          <p:nvPr>
            <p:ph type="body" idx="1"/>
          </p:nvPr>
        </p:nvSpPr>
        <p:spPr>
          <a:noFill/>
          <a:ln w="9525"/>
        </p:spPr>
        <p:txBody>
          <a:bodyPr/>
          <a:lstStyle/>
          <a:p>
            <a:pPr>
              <a:spcBef>
                <a:spcPct val="0"/>
              </a:spcBef>
            </a:pPr>
            <a:endParaRPr lang="en-US" sz="2400" dirty="0">
              <a:latin typeface="Times New Roman" pitchFamily="18" charset="0"/>
            </a:endParaRPr>
          </a:p>
        </p:txBody>
      </p:sp>
    </p:spTree>
    <p:extLst>
      <p:ext uri="{BB962C8B-B14F-4D97-AF65-F5344CB8AC3E}">
        <p14:creationId xmlns:p14="http://schemas.microsoft.com/office/powerpoint/2010/main" val="3368385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xfrm>
            <a:off x="400050" y="692150"/>
            <a:ext cx="6057900" cy="3416300"/>
          </a:xfrm>
          <a:ln/>
        </p:spPr>
      </p:sp>
      <p:sp>
        <p:nvSpPr>
          <p:cNvPr id="2641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xfrm>
            <a:off x="400050" y="692150"/>
            <a:ext cx="6057900" cy="3416300"/>
          </a:xfrm>
          <a:ln/>
        </p:spPr>
      </p:sp>
      <p:sp>
        <p:nvSpPr>
          <p:cNvPr id="307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Rot="1" noChangeAspect="1" noChangeArrowheads="1" noTextEdit="1"/>
          </p:cNvSpPr>
          <p:nvPr>
            <p:ph type="sldImg"/>
          </p:nvPr>
        </p:nvSpPr>
        <p:spPr>
          <a:xfrm>
            <a:off x="400050" y="692150"/>
            <a:ext cx="6057900" cy="3416300"/>
          </a:xfrm>
          <a:ln/>
        </p:spPr>
      </p:sp>
      <p:sp>
        <p:nvSpPr>
          <p:cNvPr id="289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xfrm>
            <a:off x="400050" y="692150"/>
            <a:ext cx="6057900" cy="3416300"/>
          </a:xfrm>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Rot="1" noChangeAspect="1" noChangeArrowheads="1" noTextEdit="1"/>
          </p:cNvSpPr>
          <p:nvPr>
            <p:ph type="sldImg"/>
          </p:nvPr>
        </p:nvSpPr>
        <p:spPr>
          <a:xfrm>
            <a:off x="400050" y="692150"/>
            <a:ext cx="6057900" cy="3416300"/>
          </a:xfrm>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400050" y="692150"/>
            <a:ext cx="6057900" cy="3416300"/>
          </a:xfrm>
          <a:ln/>
        </p:spPr>
      </p:sp>
      <p:sp>
        <p:nvSpPr>
          <p:cNvPr id="48131" name="Rectangle 3"/>
          <p:cNvSpPr>
            <a:spLocks noGrp="1" noChangeArrowheads="1"/>
          </p:cNvSpPr>
          <p:nvPr>
            <p:ph type="body" idx="1"/>
          </p:nvPr>
        </p:nvSpPr>
        <p:spPr>
          <a:noFill/>
          <a:ln w="9525"/>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Rot="1" noChangeAspect="1" noChangeArrowheads="1" noTextEdit="1"/>
          </p:cNvSpPr>
          <p:nvPr>
            <p:ph type="sldImg"/>
          </p:nvPr>
        </p:nvSpPr>
        <p:spPr>
          <a:xfrm>
            <a:off x="400050" y="692150"/>
            <a:ext cx="6057900" cy="3416300"/>
          </a:xfrm>
          <a:ln/>
        </p:spPr>
      </p:sp>
      <p:sp>
        <p:nvSpPr>
          <p:cNvPr id="304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ChangeArrowheads="1" noTextEdit="1"/>
          </p:cNvSpPr>
          <p:nvPr>
            <p:ph type="sldImg"/>
          </p:nvPr>
        </p:nvSpPr>
        <p:spPr>
          <a:xfrm>
            <a:off x="400050" y="692150"/>
            <a:ext cx="6057900" cy="3416300"/>
          </a:xfrm>
          <a:ln/>
        </p:spPr>
      </p:sp>
      <p:sp>
        <p:nvSpPr>
          <p:cNvPr id="305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xfrm>
            <a:off x="400050" y="692150"/>
            <a:ext cx="6057900" cy="3416300"/>
          </a:xfrm>
          <a:ln/>
        </p:spPr>
      </p:sp>
      <p:sp>
        <p:nvSpPr>
          <p:cNvPr id="285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a:xfrm>
            <a:off x="400050" y="692150"/>
            <a:ext cx="6057900" cy="3416300"/>
          </a:xfrm>
          <a:ln/>
        </p:spPr>
      </p:sp>
      <p:sp>
        <p:nvSpPr>
          <p:cNvPr id="169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xfrm>
            <a:off x="400050" y="692150"/>
            <a:ext cx="6057900" cy="3416300"/>
          </a:xfrm>
          <a:ln/>
        </p:spPr>
      </p:sp>
      <p:sp>
        <p:nvSpPr>
          <p:cNvPr id="171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xfrm>
            <a:off x="400050" y="692150"/>
            <a:ext cx="6057900" cy="3416300"/>
          </a:xfrm>
          <a:ln/>
        </p:spPr>
      </p:sp>
      <p:sp>
        <p:nvSpPr>
          <p:cNvPr id="172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400050" y="692150"/>
            <a:ext cx="6057900" cy="3416300"/>
          </a:xfrm>
          <a:ln/>
        </p:spPr>
      </p:sp>
      <p:sp>
        <p:nvSpPr>
          <p:cNvPr id="65539" name="Rectangle 3"/>
          <p:cNvSpPr>
            <a:spLocks noGrp="1" noChangeArrowheads="1"/>
          </p:cNvSpPr>
          <p:nvPr>
            <p:ph type="body" idx="1"/>
          </p:nvPr>
        </p:nvSpPr>
        <p:spPr/>
        <p:txBody>
          <a:bodyPr/>
          <a:lstStyle/>
          <a:p>
            <a:pPr>
              <a:spcBef>
                <a:spcPct val="0"/>
              </a:spcBef>
            </a:pPr>
            <a:endParaRPr lang="en-US" sz="2400">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400050" y="692150"/>
            <a:ext cx="6057900" cy="3416300"/>
          </a:xfrm>
          <a:ln/>
        </p:spPr>
      </p:sp>
      <p:sp>
        <p:nvSpPr>
          <p:cNvPr id="66563" name="Rectangle 3"/>
          <p:cNvSpPr>
            <a:spLocks noGrp="1" noChangeArrowheads="1"/>
          </p:cNvSpPr>
          <p:nvPr>
            <p:ph type="body" idx="1"/>
          </p:nvPr>
        </p:nvSpPr>
        <p:spPr/>
        <p:txBody>
          <a:bodyPr/>
          <a:lstStyle/>
          <a:p>
            <a:pPr>
              <a:spcBef>
                <a:spcPct val="0"/>
              </a:spcBef>
            </a:pPr>
            <a:endParaRPr lang="en-US" sz="2400">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Rot="1" noChangeAspect="1" noChangeArrowheads="1" noTextEdit="1"/>
          </p:cNvSpPr>
          <p:nvPr>
            <p:ph type="sldImg"/>
          </p:nvPr>
        </p:nvSpPr>
        <p:spPr>
          <a:xfrm>
            <a:off x="400050" y="692150"/>
            <a:ext cx="6057900" cy="3416300"/>
          </a:xfrm>
          <a:ln/>
        </p:spPr>
      </p:sp>
      <p:sp>
        <p:nvSpPr>
          <p:cNvPr id="287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400050" y="692150"/>
            <a:ext cx="6057900" cy="3416300"/>
          </a:xfrm>
          <a:ln/>
        </p:spPr>
      </p:sp>
      <p:sp>
        <p:nvSpPr>
          <p:cNvPr id="82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400050" y="692150"/>
            <a:ext cx="6057900" cy="3416300"/>
          </a:xfrm>
          <a:ln/>
        </p:spPr>
      </p:sp>
      <p:sp>
        <p:nvSpPr>
          <p:cNvPr id="49155" name="Rectangle 3"/>
          <p:cNvSpPr>
            <a:spLocks noGrp="1" noChangeArrowheads="1"/>
          </p:cNvSpPr>
          <p:nvPr>
            <p:ph type="body" idx="1"/>
          </p:nvPr>
        </p:nvSpPr>
        <p:spPr>
          <a:noFill/>
          <a:ln w="9525"/>
        </p:spPr>
        <p:txBody>
          <a:bodyPr/>
          <a:lstStyle/>
          <a:p>
            <a:pPr>
              <a:spcBef>
                <a:spcPct val="0"/>
              </a:spcBef>
            </a:pPr>
            <a:endParaRPr lang="en-US" sz="2400" dirty="0">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400050" y="692150"/>
            <a:ext cx="6057900" cy="3416300"/>
          </a:xfrm>
          <a:ln/>
        </p:spPr>
      </p:sp>
      <p:sp>
        <p:nvSpPr>
          <p:cNvPr id="67587" name="Rectangle 3"/>
          <p:cNvSpPr>
            <a:spLocks noGrp="1" noChangeArrowheads="1"/>
          </p:cNvSpPr>
          <p:nvPr>
            <p:ph type="body" idx="1"/>
          </p:nvPr>
        </p:nvSpPr>
        <p:spPr/>
        <p:txBody>
          <a:bodyPr/>
          <a:lstStyle/>
          <a:p>
            <a:pPr>
              <a:spcBef>
                <a:spcPct val="0"/>
              </a:spcBef>
            </a:pPr>
            <a:endParaRPr lang="en-US" sz="2400">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400050" y="692150"/>
            <a:ext cx="6057900" cy="3416300"/>
          </a:xfrm>
          <a:ln/>
        </p:spPr>
      </p:sp>
      <p:sp>
        <p:nvSpPr>
          <p:cNvPr id="50179" name="Rectangle 3"/>
          <p:cNvSpPr>
            <a:spLocks noGrp="1" noChangeArrowheads="1"/>
          </p:cNvSpPr>
          <p:nvPr>
            <p:ph type="body" idx="1"/>
          </p:nvPr>
        </p:nvSpPr>
        <p:spPr>
          <a:noFill/>
          <a:ln w="9525"/>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400050" y="692150"/>
            <a:ext cx="6057900" cy="3416300"/>
          </a:xfrm>
          <a:ln/>
        </p:spPr>
      </p:sp>
      <p:sp>
        <p:nvSpPr>
          <p:cNvPr id="51203" name="Rectangle 3"/>
          <p:cNvSpPr>
            <a:spLocks noGrp="1" noChangeArrowheads="1"/>
          </p:cNvSpPr>
          <p:nvPr>
            <p:ph type="body" idx="1"/>
          </p:nvPr>
        </p:nvSpPr>
        <p:spPr>
          <a:noFill/>
          <a:ln w="9525"/>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400050" y="692150"/>
            <a:ext cx="6057900" cy="3416300"/>
          </a:xfrm>
          <a:ln/>
        </p:spPr>
      </p:sp>
      <p:sp>
        <p:nvSpPr>
          <p:cNvPr id="52227" name="Rectangle 3"/>
          <p:cNvSpPr>
            <a:spLocks noGrp="1" noChangeArrowheads="1"/>
          </p:cNvSpPr>
          <p:nvPr>
            <p:ph type="body" idx="1"/>
          </p:nvPr>
        </p:nvSpPr>
        <p:spPr>
          <a:noFill/>
          <a:ln w="9525"/>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400050" y="692150"/>
            <a:ext cx="6057900" cy="3416300"/>
          </a:xfrm>
          <a:ln/>
        </p:spPr>
      </p:sp>
      <p:sp>
        <p:nvSpPr>
          <p:cNvPr id="54275" name="Rectangle 3"/>
          <p:cNvSpPr>
            <a:spLocks noGrp="1" noChangeArrowheads="1"/>
          </p:cNvSpPr>
          <p:nvPr>
            <p:ph type="body" idx="1"/>
          </p:nvPr>
        </p:nvSpPr>
        <p:spPr>
          <a:noFill/>
          <a:ln w="9525"/>
        </p:spPr>
        <p:txBody>
          <a:bodyPr/>
          <a:lstStyle/>
          <a:p>
            <a:pPr>
              <a:spcBef>
                <a:spcPct val="0"/>
              </a:spcBef>
            </a:pPr>
            <a:endParaRPr lang="en-US" sz="2400" dirty="0">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400050" y="692150"/>
            <a:ext cx="6057900" cy="3416300"/>
          </a:xfrm>
          <a:ln/>
        </p:spPr>
      </p:sp>
      <p:sp>
        <p:nvSpPr>
          <p:cNvPr id="55299" name="Rectangle 3"/>
          <p:cNvSpPr>
            <a:spLocks noGrp="1" noChangeArrowheads="1"/>
          </p:cNvSpPr>
          <p:nvPr>
            <p:ph type="body" idx="1"/>
          </p:nvPr>
        </p:nvSpPr>
        <p:spPr>
          <a:noFill/>
          <a:ln w="9525"/>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230" y="1122363"/>
            <a:ext cx="9121379"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0230" y="3602038"/>
            <a:ext cx="9121379"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3231321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949EBC64-41CB-41B8-B6DF-9B1367312BD4}" type="slidenum">
              <a:rPr lang="en-US" smtClean="0"/>
              <a:t>‹#›</a:t>
            </a:fld>
            <a:endParaRPr lang="en-US"/>
          </a:p>
        </p:txBody>
      </p:sp>
      <p:sp>
        <p:nvSpPr>
          <p:cNvPr id="7" name="Title 1"/>
          <p:cNvSpPr>
            <a:spLocks noGrp="1"/>
          </p:cNvSpPr>
          <p:nvPr>
            <p:ph type="title"/>
          </p:nvPr>
        </p:nvSpPr>
        <p:spPr>
          <a:xfrm>
            <a:off x="836127" y="640082"/>
            <a:ext cx="10489585" cy="727075"/>
          </a:xfrm>
        </p:spPr>
        <p:txBody>
          <a:bodyPr/>
          <a:lstStyle/>
          <a:p>
            <a:r>
              <a:rPr lang="en-US"/>
              <a:t>Click to edit Master title style</a:t>
            </a:r>
          </a:p>
        </p:txBody>
      </p:sp>
    </p:spTree>
    <p:extLst>
      <p:ext uri="{BB962C8B-B14F-4D97-AF65-F5344CB8AC3E}">
        <p14:creationId xmlns:p14="http://schemas.microsoft.com/office/powerpoint/2010/main" val="8505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03316" y="640079"/>
            <a:ext cx="2622396" cy="53035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6127" y="640079"/>
            <a:ext cx="7715166" cy="53035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315757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22191" y="640082"/>
            <a:ext cx="10489585" cy="727075"/>
          </a:xfrm>
        </p:spPr>
        <p:txBody>
          <a:bodyPr/>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latin typeface="+mn-lt"/>
              </a:defRPr>
            </a:lvl1pPr>
          </a:lstStyle>
          <a:p>
            <a:fld id="{949EBC64-41CB-41B8-B6DF-9B1367312BD4}" type="slidenum">
              <a:rPr lang="en-US" smtClean="0"/>
              <a:pPr/>
              <a:t>‹#›</a:t>
            </a:fld>
            <a:endParaRPr lang="en-US"/>
          </a:p>
        </p:txBody>
      </p:sp>
    </p:spTree>
    <p:extLst>
      <p:ext uri="{BB962C8B-B14F-4D97-AF65-F5344CB8AC3E}">
        <p14:creationId xmlns:p14="http://schemas.microsoft.com/office/powerpoint/2010/main" val="479282651"/>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9792" y="1709739"/>
            <a:ext cx="10489585"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29792" y="4589465"/>
            <a:ext cx="10489585" cy="137401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2275961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6126" y="1463040"/>
            <a:ext cx="5168781"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56931" y="1463040"/>
            <a:ext cx="5168781"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2241213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7712" y="1463040"/>
            <a:ext cx="5145027" cy="7398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7712" y="2298811"/>
            <a:ext cx="5145027"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56931" y="1463040"/>
            <a:ext cx="5170365" cy="73988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56931" y="2298811"/>
            <a:ext cx="5170365"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949EBC64-41CB-41B8-B6DF-9B1367312BD4}" type="slidenum">
              <a:rPr lang="en-US" smtClean="0"/>
              <a:t>‹#›</a:t>
            </a:fld>
            <a:endParaRPr lang="en-US"/>
          </a:p>
        </p:txBody>
      </p:sp>
      <p:sp>
        <p:nvSpPr>
          <p:cNvPr id="10" name="Title 1"/>
          <p:cNvSpPr>
            <a:spLocks noGrp="1"/>
          </p:cNvSpPr>
          <p:nvPr>
            <p:ph type="title"/>
          </p:nvPr>
        </p:nvSpPr>
        <p:spPr>
          <a:xfrm>
            <a:off x="836127" y="640082"/>
            <a:ext cx="10489585" cy="727075"/>
          </a:xfrm>
        </p:spPr>
        <p:txBody>
          <a:bodyPr/>
          <a:lstStyle/>
          <a:p>
            <a:r>
              <a:rPr lang="en-US"/>
              <a:t>Click to edit Master title style</a:t>
            </a:r>
          </a:p>
        </p:txBody>
      </p:sp>
    </p:spTree>
    <p:extLst>
      <p:ext uri="{BB962C8B-B14F-4D97-AF65-F5344CB8AC3E}">
        <p14:creationId xmlns:p14="http://schemas.microsoft.com/office/powerpoint/2010/main" val="1837726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1444259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latin typeface="+mn-lt"/>
              </a:defRPr>
            </a:lvl1pPr>
          </a:lstStyle>
          <a:p>
            <a:fld id="{949EBC64-41CB-41B8-B6DF-9B1367312BD4}" type="slidenum">
              <a:rPr lang="en-US" smtClean="0"/>
              <a:pPr/>
              <a:t>‹#›</a:t>
            </a:fld>
            <a:endParaRPr lang="en-US"/>
          </a:p>
        </p:txBody>
      </p:sp>
    </p:spTree>
    <p:extLst>
      <p:ext uri="{BB962C8B-B14F-4D97-AF65-F5344CB8AC3E}">
        <p14:creationId xmlns:p14="http://schemas.microsoft.com/office/powerpoint/2010/main" val="1813993517"/>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7711" y="640082"/>
            <a:ext cx="3922509" cy="1069975"/>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70365" y="640079"/>
            <a:ext cx="6156930" cy="53035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7711" y="1838227"/>
            <a:ext cx="3922509" cy="41053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1111289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7711" y="640082"/>
            <a:ext cx="3922509" cy="1069975"/>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70365" y="640080"/>
            <a:ext cx="6156930" cy="522890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7711" y="1838229"/>
            <a:ext cx="3922509" cy="403076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218089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a:xfrm>
            <a:off x="1" y="1"/>
            <a:ext cx="12191996" cy="464388"/>
          </a:xfrm>
          <a:prstGeom prst="rect">
            <a:avLst/>
          </a:prstGeom>
          <a:solidFill>
            <a:srgbClr val="BF2317">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6127" y="640082"/>
            <a:ext cx="10489585" cy="7270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6127" y="1463040"/>
            <a:ext cx="10489585" cy="4572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699773" y="6448510"/>
            <a:ext cx="625938" cy="272967"/>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949EBC64-41CB-41B8-B6DF-9B1367312BD4}" type="slidenum">
              <a:rPr lang="en-US" smtClean="0"/>
              <a:pPr/>
              <a:t>‹#›</a:t>
            </a:fld>
            <a:endParaRPr lang="en-US"/>
          </a:p>
        </p:txBody>
      </p:sp>
      <p:pic>
        <p:nvPicPr>
          <p:cNvPr id="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64390"/>
            <a:ext cx="12196108" cy="111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 y="6248403"/>
            <a:ext cx="12196106" cy="111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userDrawn="1"/>
        </p:nvSpPr>
        <p:spPr>
          <a:xfrm>
            <a:off x="5531340" y="48578"/>
            <a:ext cx="5788367" cy="369332"/>
          </a:xfrm>
          <a:prstGeom prst="rect">
            <a:avLst/>
          </a:prstGeom>
        </p:spPr>
        <p:txBody>
          <a:bodyPr wrap="square">
            <a:spAutoFit/>
          </a:bodyPr>
          <a:lstStyle/>
          <a:p>
            <a:pPr algn="r"/>
            <a:r>
              <a:rPr lang="en-US" sz="1800" dirty="0">
                <a:solidFill>
                  <a:schemeClr val="bg1"/>
                </a:solidFill>
                <a:effectLst/>
                <a:latin typeface="+mn-lt"/>
              </a:rPr>
              <a:t>Statistical Methods and Data Analysis</a:t>
            </a:r>
          </a:p>
        </p:txBody>
      </p:sp>
      <p:sp>
        <p:nvSpPr>
          <p:cNvPr id="13" name="Rectangle 12"/>
          <p:cNvSpPr/>
          <p:nvPr userDrawn="1"/>
        </p:nvSpPr>
        <p:spPr>
          <a:xfrm flipV="1">
            <a:off x="0" y="6175652"/>
            <a:ext cx="12191997" cy="79652"/>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191378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zoom/>
  </p:transition>
  <p:hf hdr="0" ftr="0" dt="0"/>
  <p:txStyles>
    <p:titleStyle>
      <a:lvl1pPr algn="l" defTabSz="914400" rtl="0" eaLnBrk="1" latinLnBrk="0" hangingPunct="1">
        <a:lnSpc>
          <a:spcPct val="90000"/>
        </a:lnSpc>
        <a:spcBef>
          <a:spcPct val="0"/>
        </a:spcBef>
        <a:buNone/>
        <a:defRPr sz="32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804276" y="2592280"/>
            <a:ext cx="5620721" cy="1046465"/>
          </a:xfrm>
          <a:prstGeom prst="rect">
            <a:avLst/>
          </a:prstGeom>
        </p:spPr>
        <p:txBody>
          <a:bodyPr anchor="b">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fontAlgn="auto">
              <a:spcAft>
                <a:spcPts val="0"/>
              </a:spcAft>
            </a:pPr>
            <a:r>
              <a:rPr lang="en-US" sz="3600" dirty="0">
                <a:effectLst/>
                <a:latin typeface="+mn-lt"/>
              </a:rPr>
              <a:t>Descriptive Statistics: Tabular and Graphical Displays</a:t>
            </a:r>
          </a:p>
        </p:txBody>
      </p:sp>
      <p:sp>
        <p:nvSpPr>
          <p:cNvPr id="11" name="Text Placeholder 5"/>
          <p:cNvSpPr txBox="1">
            <a:spLocks/>
          </p:cNvSpPr>
          <p:nvPr/>
        </p:nvSpPr>
        <p:spPr>
          <a:xfrm>
            <a:off x="795398" y="948715"/>
            <a:ext cx="5620721" cy="7352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sz="3200" dirty="0">
                <a:effectLst/>
              </a:rPr>
              <a:t>Chapter 2</a:t>
            </a:r>
          </a:p>
        </p:txBody>
      </p:sp>
      <p:sp>
        <p:nvSpPr>
          <p:cNvPr id="2" name="Slide Number Placeholder 1"/>
          <p:cNvSpPr>
            <a:spLocks noGrp="1"/>
          </p:cNvSpPr>
          <p:nvPr>
            <p:ph type="sldNum" sz="quarter" idx="12"/>
          </p:nvPr>
        </p:nvSpPr>
        <p:spPr/>
        <p:txBody>
          <a:bodyPr/>
          <a:lstStyle/>
          <a:p>
            <a:fld id="{949EBC64-41CB-41B8-B6DF-9B1367312BD4}" type="slidenum">
              <a:rPr lang="en-US" smtClean="0"/>
              <a:t>1</a:t>
            </a:fld>
            <a:endParaRPr lang="en-US"/>
          </a:p>
        </p:txBody>
      </p:sp>
      <p:pic>
        <p:nvPicPr>
          <p:cNvPr id="7" name="Picture 2" descr="C:\Slides\SBE13ppt\9781305585317 cover sho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6855" y="680531"/>
            <a:ext cx="4311720" cy="5396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905299" y="692033"/>
            <a:ext cx="10337562" cy="661987"/>
          </a:xfrm>
        </p:spPr>
        <p:txBody>
          <a:bodyPr/>
          <a:lstStyle/>
          <a:p>
            <a:pPr>
              <a:defRPr/>
            </a:pPr>
            <a:r>
              <a:rPr lang="en-US" dirty="0"/>
              <a:t>Bar Chart</a:t>
            </a:r>
          </a:p>
        </p:txBody>
      </p:sp>
      <p:sp>
        <p:nvSpPr>
          <p:cNvPr id="12292" name="Rectangle 4"/>
          <p:cNvSpPr>
            <a:spLocks noChangeArrowheads="1"/>
          </p:cNvSpPr>
          <p:nvPr/>
        </p:nvSpPr>
        <p:spPr bwMode="auto">
          <a:xfrm>
            <a:off x="921788" y="1136306"/>
            <a:ext cx="10236214" cy="653928"/>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A </a:t>
            </a:r>
            <a:r>
              <a:rPr lang="en-US" sz="2400" u="sng" dirty="0">
                <a:solidFill>
                  <a:srgbClr val="000000"/>
                </a:solidFill>
                <a:effectLst/>
                <a:latin typeface="+mn-lt"/>
                <a:cs typeface="Arial" panose="020B0604020202020204" pitchFamily="34" charset="0"/>
              </a:rPr>
              <a:t>bar chart</a:t>
            </a:r>
            <a:r>
              <a:rPr lang="en-US" sz="2400" dirty="0">
                <a:solidFill>
                  <a:srgbClr val="000000"/>
                </a:solidFill>
                <a:effectLst/>
                <a:latin typeface="+mn-lt"/>
                <a:cs typeface="Arial" panose="020B0604020202020204" pitchFamily="34" charset="0"/>
              </a:rPr>
              <a:t> is a graphical display for depicting qualitative data.</a:t>
            </a:r>
          </a:p>
        </p:txBody>
      </p:sp>
      <p:sp>
        <p:nvSpPr>
          <p:cNvPr id="12293" name="Rectangle 5"/>
          <p:cNvSpPr>
            <a:spLocks noChangeArrowheads="1"/>
          </p:cNvSpPr>
          <p:nvPr/>
        </p:nvSpPr>
        <p:spPr bwMode="auto">
          <a:xfrm>
            <a:off x="921788" y="1719531"/>
            <a:ext cx="10236214" cy="95250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On one axis (usually the horizontal axis), we specify the labels that are used for each of the classes.</a:t>
            </a:r>
          </a:p>
        </p:txBody>
      </p:sp>
      <p:sp>
        <p:nvSpPr>
          <p:cNvPr id="12294" name="Rectangle 6"/>
          <p:cNvSpPr>
            <a:spLocks noChangeArrowheads="1"/>
          </p:cNvSpPr>
          <p:nvPr/>
        </p:nvSpPr>
        <p:spPr bwMode="auto">
          <a:xfrm>
            <a:off x="921788" y="2619278"/>
            <a:ext cx="10236214" cy="95250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A </a:t>
            </a:r>
            <a:r>
              <a:rPr lang="en-US" sz="2400" u="sng" dirty="0">
                <a:solidFill>
                  <a:srgbClr val="000000"/>
                </a:solidFill>
                <a:effectLst/>
                <a:latin typeface="+mn-lt"/>
                <a:cs typeface="Arial" panose="020B0604020202020204" pitchFamily="34" charset="0"/>
              </a:rPr>
              <a:t>frequency</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relative frequency</a:t>
            </a:r>
            <a:r>
              <a:rPr lang="en-US" sz="2400" dirty="0">
                <a:solidFill>
                  <a:srgbClr val="000000"/>
                </a:solidFill>
                <a:effectLst/>
                <a:latin typeface="+mn-lt"/>
                <a:cs typeface="Arial" panose="020B0604020202020204" pitchFamily="34" charset="0"/>
              </a:rPr>
              <a:t>, or </a:t>
            </a:r>
            <a:r>
              <a:rPr lang="en-US" sz="2400" u="sng" dirty="0">
                <a:solidFill>
                  <a:srgbClr val="000000"/>
                </a:solidFill>
                <a:effectLst/>
                <a:latin typeface="+mn-lt"/>
                <a:cs typeface="Arial" panose="020B0604020202020204" pitchFamily="34" charset="0"/>
              </a:rPr>
              <a:t>percent frequency</a:t>
            </a:r>
            <a:r>
              <a:rPr lang="en-US" sz="2400" dirty="0">
                <a:solidFill>
                  <a:srgbClr val="000000"/>
                </a:solidFill>
                <a:effectLst/>
                <a:latin typeface="+mn-lt"/>
                <a:cs typeface="Arial" panose="020B0604020202020204" pitchFamily="34" charset="0"/>
              </a:rPr>
              <a:t> scale can be used for the other axis (usually the vertical axis).</a:t>
            </a:r>
          </a:p>
        </p:txBody>
      </p:sp>
      <p:sp>
        <p:nvSpPr>
          <p:cNvPr id="12295" name="Rectangle 7"/>
          <p:cNvSpPr>
            <a:spLocks noChangeArrowheads="1"/>
          </p:cNvSpPr>
          <p:nvPr/>
        </p:nvSpPr>
        <p:spPr bwMode="auto">
          <a:xfrm>
            <a:off x="921788" y="3538075"/>
            <a:ext cx="10236214" cy="95250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Using a </a:t>
            </a:r>
            <a:r>
              <a:rPr lang="en-US" sz="2400" u="sng" dirty="0">
                <a:solidFill>
                  <a:srgbClr val="000000"/>
                </a:solidFill>
                <a:effectLst/>
                <a:latin typeface="+mn-lt"/>
                <a:cs typeface="Arial" panose="020B0604020202020204" pitchFamily="34" charset="0"/>
              </a:rPr>
              <a:t>bar of fixed width</a:t>
            </a:r>
            <a:r>
              <a:rPr lang="en-US" sz="2400" dirty="0">
                <a:solidFill>
                  <a:srgbClr val="000000"/>
                </a:solidFill>
                <a:effectLst/>
                <a:latin typeface="+mn-lt"/>
                <a:cs typeface="Arial" panose="020B0604020202020204" pitchFamily="34" charset="0"/>
              </a:rPr>
              <a:t> drawn above each class label, we extend the height appropriately.</a:t>
            </a:r>
          </a:p>
        </p:txBody>
      </p:sp>
      <p:sp>
        <p:nvSpPr>
          <p:cNvPr id="12305" name="Text Box 17"/>
          <p:cNvSpPr txBox="1">
            <a:spLocks noChangeArrowheads="1"/>
          </p:cNvSpPr>
          <p:nvPr/>
        </p:nvSpPr>
        <p:spPr bwMode="auto">
          <a:xfrm>
            <a:off x="829327" y="4490211"/>
            <a:ext cx="10278359" cy="830997"/>
          </a:xfrm>
          <a:prstGeom prst="rect">
            <a:avLst/>
          </a:prstGeom>
          <a:noFill/>
          <a:ln w="12700">
            <a:noFill/>
            <a:miter lim="800000"/>
            <a:headEnd/>
            <a:tailEnd/>
          </a:ln>
          <a:effectLst/>
        </p:spPr>
        <p:txBody>
          <a:bodyPr wrap="square">
            <a:spAutoFit/>
          </a:bodyPr>
          <a:lstStyle/>
          <a:p>
            <a:pPr lvl="1"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The </a:t>
            </a:r>
            <a:r>
              <a:rPr lang="en-US" sz="2400" u="sng" dirty="0">
                <a:solidFill>
                  <a:srgbClr val="000000"/>
                </a:solidFill>
                <a:effectLst/>
                <a:latin typeface="+mn-lt"/>
                <a:cs typeface="Arial" panose="020B0604020202020204" pitchFamily="34" charset="0"/>
              </a:rPr>
              <a:t>bars are separated</a:t>
            </a:r>
            <a:r>
              <a:rPr lang="en-US" sz="2400" dirty="0">
                <a:solidFill>
                  <a:srgbClr val="000000"/>
                </a:solidFill>
                <a:effectLst/>
                <a:latin typeface="+mn-lt"/>
                <a:cs typeface="Arial" panose="020B0604020202020204" pitchFamily="34" charset="0"/>
              </a:rPr>
              <a:t> to emphasize the fact that each class is a separate category.</a:t>
            </a:r>
            <a:endParaRPr lang="en-US" dirty="0">
              <a:solidFill>
                <a:srgbClr val="000000"/>
              </a:solidFill>
              <a:effectLst/>
              <a:latin typeface="+mn-lt"/>
              <a:cs typeface="Arial" panose="020B0604020202020204" pitchFamily="34" charset="0"/>
            </a:endParaRPr>
          </a:p>
        </p:txBody>
      </p:sp>
      <p:sp>
        <p:nvSpPr>
          <p:cNvPr id="2" name="Slide Number Placeholder 1"/>
          <p:cNvSpPr>
            <a:spLocks noGrp="1"/>
          </p:cNvSpPr>
          <p:nvPr>
            <p:ph type="sldNum" sz="quarter" idx="12"/>
          </p:nvPr>
        </p:nvSpPr>
        <p:spPr/>
        <p:txBody>
          <a:bodyPr/>
          <a:lstStyle/>
          <a:p>
            <a:fld id="{949EBC64-41CB-41B8-B6DF-9B1367312BD4}" type="slidenum">
              <a:rPr lang="en-US" smtClean="0"/>
              <a:t>10</a:t>
            </a:fld>
            <a:endParaRPr lang="en-US"/>
          </a:p>
        </p:txBody>
      </p:sp>
    </p:spTree>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3191" y="1220295"/>
            <a:ext cx="9283849" cy="494589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34" name="Line 6"/>
          <p:cNvSpPr>
            <a:spLocks noChangeShapeType="1"/>
          </p:cNvSpPr>
          <p:nvPr/>
        </p:nvSpPr>
        <p:spPr bwMode="auto">
          <a:xfrm flipH="1" flipV="1">
            <a:off x="2461928" y="1582245"/>
            <a:ext cx="0" cy="386080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3758" name="Rectangle 30"/>
          <p:cNvSpPr>
            <a:spLocks noChangeArrowheads="1"/>
          </p:cNvSpPr>
          <p:nvPr/>
        </p:nvSpPr>
        <p:spPr bwMode="auto">
          <a:xfrm>
            <a:off x="2825795" y="5497021"/>
            <a:ext cx="724558"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Poor</a:t>
            </a:r>
          </a:p>
        </p:txBody>
      </p:sp>
      <p:sp>
        <p:nvSpPr>
          <p:cNvPr id="73759" name="Rectangle 31"/>
          <p:cNvSpPr>
            <a:spLocks noChangeArrowheads="1"/>
          </p:cNvSpPr>
          <p:nvPr/>
        </p:nvSpPr>
        <p:spPr bwMode="auto">
          <a:xfrm>
            <a:off x="3953814" y="5522420"/>
            <a:ext cx="1133516" cy="643766"/>
          </a:xfrm>
          <a:prstGeom prst="rect">
            <a:avLst/>
          </a:prstGeom>
          <a:noFill/>
          <a:ln w="12700">
            <a:noFill/>
            <a:miter lim="800000"/>
            <a:headEnd/>
            <a:tailEnd/>
          </a:ln>
          <a:effectLst/>
        </p:spPr>
        <p:txBody>
          <a:bodyPr wrap="none" lIns="90488" tIns="44450" rIns="90488" bIns="44450">
            <a:spAutoFit/>
          </a:bodyPr>
          <a:lstStyle/>
          <a:p>
            <a:pPr>
              <a:lnSpc>
                <a:spcPct val="90000"/>
              </a:lnSpc>
              <a:defRPr/>
            </a:pPr>
            <a:r>
              <a:rPr lang="en-US" sz="2000" dirty="0">
                <a:solidFill>
                  <a:srgbClr val="000000"/>
                </a:solidFill>
                <a:effectLst/>
                <a:latin typeface="Arial" panose="020B0604020202020204" pitchFamily="34" charset="0"/>
                <a:cs typeface="Arial" panose="020B0604020202020204" pitchFamily="34" charset="0"/>
              </a:rPr>
              <a:t>Below</a:t>
            </a:r>
          </a:p>
          <a:p>
            <a:pPr>
              <a:lnSpc>
                <a:spcPct val="90000"/>
              </a:lnSpc>
              <a:defRPr/>
            </a:pPr>
            <a:r>
              <a:rPr lang="en-US" sz="2000" dirty="0">
                <a:solidFill>
                  <a:srgbClr val="000000"/>
                </a:solidFill>
                <a:effectLst/>
                <a:latin typeface="Arial" panose="020B0604020202020204" pitchFamily="34" charset="0"/>
                <a:cs typeface="Arial" panose="020B0604020202020204" pitchFamily="34" charset="0"/>
              </a:rPr>
              <a:t>Average</a:t>
            </a:r>
          </a:p>
        </p:txBody>
      </p:sp>
      <p:sp>
        <p:nvSpPr>
          <p:cNvPr id="73760" name="Rectangle 32"/>
          <p:cNvSpPr>
            <a:spLocks noChangeArrowheads="1"/>
          </p:cNvSpPr>
          <p:nvPr/>
        </p:nvSpPr>
        <p:spPr bwMode="auto">
          <a:xfrm>
            <a:off x="5345736" y="5497021"/>
            <a:ext cx="1133516"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Average</a:t>
            </a:r>
          </a:p>
        </p:txBody>
      </p:sp>
      <p:sp>
        <p:nvSpPr>
          <p:cNvPr id="73761" name="Rectangle 33"/>
          <p:cNvSpPr>
            <a:spLocks noChangeArrowheads="1"/>
          </p:cNvSpPr>
          <p:nvPr/>
        </p:nvSpPr>
        <p:spPr bwMode="auto">
          <a:xfrm>
            <a:off x="6678564" y="5520833"/>
            <a:ext cx="1133516" cy="643766"/>
          </a:xfrm>
          <a:prstGeom prst="rect">
            <a:avLst/>
          </a:prstGeom>
          <a:noFill/>
          <a:ln w="12700">
            <a:noFill/>
            <a:miter lim="800000"/>
            <a:headEnd/>
            <a:tailEnd/>
          </a:ln>
          <a:effectLst/>
        </p:spPr>
        <p:txBody>
          <a:bodyPr wrap="none" lIns="90488" tIns="44450" rIns="90488" bIns="44450">
            <a:spAutoFit/>
          </a:bodyPr>
          <a:lstStyle/>
          <a:p>
            <a:pPr>
              <a:lnSpc>
                <a:spcPct val="90000"/>
              </a:lnSpc>
              <a:defRPr/>
            </a:pPr>
            <a:r>
              <a:rPr lang="en-US" sz="2000" dirty="0">
                <a:solidFill>
                  <a:srgbClr val="000000"/>
                </a:solidFill>
                <a:effectLst/>
                <a:latin typeface="Arial" panose="020B0604020202020204" pitchFamily="34" charset="0"/>
                <a:cs typeface="Arial" panose="020B0604020202020204" pitchFamily="34" charset="0"/>
              </a:rPr>
              <a:t> Above</a:t>
            </a:r>
          </a:p>
          <a:p>
            <a:pPr>
              <a:lnSpc>
                <a:spcPct val="90000"/>
              </a:lnSpc>
              <a:defRPr/>
            </a:pPr>
            <a:r>
              <a:rPr lang="en-US" sz="2000" dirty="0">
                <a:solidFill>
                  <a:srgbClr val="000000"/>
                </a:solidFill>
                <a:effectLst/>
                <a:latin typeface="Arial" panose="020B0604020202020204" pitchFamily="34" charset="0"/>
                <a:cs typeface="Arial" panose="020B0604020202020204" pitchFamily="34" charset="0"/>
              </a:rPr>
              <a:t>Average</a:t>
            </a:r>
          </a:p>
        </p:txBody>
      </p:sp>
      <p:sp>
        <p:nvSpPr>
          <p:cNvPr id="73762" name="Rectangle 34"/>
          <p:cNvSpPr>
            <a:spLocks noChangeArrowheads="1"/>
          </p:cNvSpPr>
          <p:nvPr/>
        </p:nvSpPr>
        <p:spPr bwMode="auto">
          <a:xfrm>
            <a:off x="7962704" y="5495434"/>
            <a:ext cx="1224695"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Excellent</a:t>
            </a:r>
          </a:p>
        </p:txBody>
      </p:sp>
      <p:sp>
        <p:nvSpPr>
          <p:cNvPr id="73763" name="Rectangle 35"/>
          <p:cNvSpPr>
            <a:spLocks noChangeArrowheads="1"/>
          </p:cNvSpPr>
          <p:nvPr/>
        </p:nvSpPr>
        <p:spPr bwMode="auto">
          <a:xfrm rot="16200000">
            <a:off x="941163" y="3144012"/>
            <a:ext cx="1394614"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Frequency</a:t>
            </a:r>
          </a:p>
        </p:txBody>
      </p:sp>
      <p:sp>
        <p:nvSpPr>
          <p:cNvPr id="73764" name="Rectangle 36"/>
          <p:cNvSpPr>
            <a:spLocks noChangeArrowheads="1"/>
          </p:cNvSpPr>
          <p:nvPr/>
        </p:nvSpPr>
        <p:spPr bwMode="auto">
          <a:xfrm>
            <a:off x="9474894" y="5134563"/>
            <a:ext cx="981039" cy="705321"/>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Quality</a:t>
            </a:r>
          </a:p>
          <a:p>
            <a:pPr algn="l">
              <a:defRPr/>
            </a:pPr>
            <a:r>
              <a:rPr lang="en-US" sz="2000" dirty="0">
                <a:solidFill>
                  <a:srgbClr val="000000"/>
                </a:solidFill>
                <a:effectLst/>
                <a:latin typeface="Arial" panose="020B0604020202020204" pitchFamily="34" charset="0"/>
                <a:cs typeface="Arial" panose="020B0604020202020204" pitchFamily="34" charset="0"/>
              </a:rPr>
              <a:t>Rating</a:t>
            </a:r>
          </a:p>
        </p:txBody>
      </p:sp>
      <p:grpSp>
        <p:nvGrpSpPr>
          <p:cNvPr id="4" name="Group 148"/>
          <p:cNvGrpSpPr>
            <a:grpSpLocks/>
          </p:cNvGrpSpPr>
          <p:nvPr/>
        </p:nvGrpSpPr>
        <p:grpSpPr bwMode="auto">
          <a:xfrm>
            <a:off x="2318350" y="1577483"/>
            <a:ext cx="270263" cy="3479800"/>
            <a:chOff x="1014" y="1027"/>
            <a:chExt cx="128" cy="2192"/>
          </a:xfrm>
        </p:grpSpPr>
        <p:grpSp>
          <p:nvGrpSpPr>
            <p:cNvPr id="13354" name="Group 147"/>
            <p:cNvGrpSpPr>
              <a:grpSpLocks/>
            </p:cNvGrpSpPr>
            <p:nvPr/>
          </p:nvGrpSpPr>
          <p:grpSpPr bwMode="auto">
            <a:xfrm>
              <a:off x="1014" y="1271"/>
              <a:ext cx="128" cy="1948"/>
              <a:chOff x="1014" y="1271"/>
              <a:chExt cx="128" cy="1948"/>
            </a:xfrm>
          </p:grpSpPr>
          <p:sp>
            <p:nvSpPr>
              <p:cNvPr id="73735" name="Line 7"/>
              <p:cNvSpPr>
                <a:spLocks noChangeShapeType="1"/>
              </p:cNvSpPr>
              <p:nvPr/>
            </p:nvSpPr>
            <p:spPr bwMode="auto">
              <a:xfrm>
                <a:off x="1021" y="3219"/>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3736" name="Line 8"/>
              <p:cNvSpPr>
                <a:spLocks noChangeShapeType="1"/>
              </p:cNvSpPr>
              <p:nvPr/>
            </p:nvSpPr>
            <p:spPr bwMode="auto">
              <a:xfrm>
                <a:off x="1021" y="2980"/>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3737" name="Line 9"/>
              <p:cNvSpPr>
                <a:spLocks noChangeShapeType="1"/>
              </p:cNvSpPr>
              <p:nvPr/>
            </p:nvSpPr>
            <p:spPr bwMode="auto">
              <a:xfrm>
                <a:off x="1021" y="2736"/>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3738" name="Line 10"/>
              <p:cNvSpPr>
                <a:spLocks noChangeShapeType="1"/>
              </p:cNvSpPr>
              <p:nvPr/>
            </p:nvSpPr>
            <p:spPr bwMode="auto">
              <a:xfrm>
                <a:off x="1021" y="2490"/>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3739" name="Line 11"/>
              <p:cNvSpPr>
                <a:spLocks noChangeShapeType="1"/>
              </p:cNvSpPr>
              <p:nvPr/>
            </p:nvSpPr>
            <p:spPr bwMode="auto">
              <a:xfrm>
                <a:off x="1021" y="2247"/>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3740" name="Line 12"/>
              <p:cNvSpPr>
                <a:spLocks noChangeShapeType="1"/>
              </p:cNvSpPr>
              <p:nvPr/>
            </p:nvSpPr>
            <p:spPr bwMode="auto">
              <a:xfrm>
                <a:off x="1021" y="2002"/>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3741" name="Line 13"/>
              <p:cNvSpPr>
                <a:spLocks noChangeShapeType="1"/>
              </p:cNvSpPr>
              <p:nvPr/>
            </p:nvSpPr>
            <p:spPr bwMode="auto">
              <a:xfrm>
                <a:off x="1021" y="1758"/>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3742" name="Line 14"/>
              <p:cNvSpPr>
                <a:spLocks noChangeShapeType="1"/>
              </p:cNvSpPr>
              <p:nvPr/>
            </p:nvSpPr>
            <p:spPr bwMode="auto">
              <a:xfrm>
                <a:off x="1014" y="1517"/>
                <a:ext cx="122"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3743" name="Line 15"/>
              <p:cNvSpPr>
                <a:spLocks noChangeShapeType="1"/>
              </p:cNvSpPr>
              <p:nvPr/>
            </p:nvSpPr>
            <p:spPr bwMode="auto">
              <a:xfrm>
                <a:off x="1021" y="1271"/>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grpSp>
        <p:sp>
          <p:nvSpPr>
            <p:cNvPr id="73872" name="Line 144"/>
            <p:cNvSpPr>
              <a:spLocks noChangeShapeType="1"/>
            </p:cNvSpPr>
            <p:nvPr/>
          </p:nvSpPr>
          <p:spPr bwMode="auto">
            <a:xfrm>
              <a:off x="1021" y="1027"/>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grpSp>
      <p:grpSp>
        <p:nvGrpSpPr>
          <p:cNvPr id="6" name="Group 152"/>
          <p:cNvGrpSpPr>
            <a:grpSpLocks/>
          </p:cNvGrpSpPr>
          <p:nvPr/>
        </p:nvGrpSpPr>
        <p:grpSpPr bwMode="auto">
          <a:xfrm>
            <a:off x="1763049" y="1380634"/>
            <a:ext cx="487742" cy="3875087"/>
            <a:chOff x="745" y="903"/>
            <a:chExt cx="231" cy="2441"/>
          </a:xfrm>
          <a:effectLst/>
        </p:grpSpPr>
        <p:grpSp>
          <p:nvGrpSpPr>
            <p:cNvPr id="13343" name="Group 151"/>
            <p:cNvGrpSpPr>
              <a:grpSpLocks/>
            </p:cNvGrpSpPr>
            <p:nvPr/>
          </p:nvGrpSpPr>
          <p:grpSpPr bwMode="auto">
            <a:xfrm>
              <a:off x="817" y="1143"/>
              <a:ext cx="159" cy="2201"/>
              <a:chOff x="817" y="1143"/>
              <a:chExt cx="159" cy="2201"/>
            </a:xfrm>
          </p:grpSpPr>
          <p:sp>
            <p:nvSpPr>
              <p:cNvPr id="73744" name="Rectangle 16"/>
              <p:cNvSpPr>
                <a:spLocks noChangeArrowheads="1"/>
              </p:cNvSpPr>
              <p:nvPr/>
            </p:nvSpPr>
            <p:spPr bwMode="auto">
              <a:xfrm>
                <a:off x="817" y="3094"/>
                <a:ext cx="154"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1</a:t>
                </a:r>
              </a:p>
            </p:txBody>
          </p:sp>
          <p:sp>
            <p:nvSpPr>
              <p:cNvPr id="73745" name="Rectangle 17"/>
              <p:cNvSpPr>
                <a:spLocks noChangeArrowheads="1"/>
              </p:cNvSpPr>
              <p:nvPr/>
            </p:nvSpPr>
            <p:spPr bwMode="auto">
              <a:xfrm>
                <a:off x="817" y="2862"/>
                <a:ext cx="154"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2</a:t>
                </a:r>
              </a:p>
            </p:txBody>
          </p:sp>
          <p:sp>
            <p:nvSpPr>
              <p:cNvPr id="73746" name="Rectangle 18"/>
              <p:cNvSpPr>
                <a:spLocks noChangeArrowheads="1"/>
              </p:cNvSpPr>
              <p:nvPr/>
            </p:nvSpPr>
            <p:spPr bwMode="auto">
              <a:xfrm>
                <a:off x="817" y="2617"/>
                <a:ext cx="154"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3</a:t>
                </a:r>
              </a:p>
            </p:txBody>
          </p:sp>
          <p:sp>
            <p:nvSpPr>
              <p:cNvPr id="73747" name="Rectangle 19"/>
              <p:cNvSpPr>
                <a:spLocks noChangeArrowheads="1"/>
              </p:cNvSpPr>
              <p:nvPr/>
            </p:nvSpPr>
            <p:spPr bwMode="auto">
              <a:xfrm>
                <a:off x="817" y="2365"/>
                <a:ext cx="154"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4</a:t>
                </a:r>
              </a:p>
            </p:txBody>
          </p:sp>
          <p:sp>
            <p:nvSpPr>
              <p:cNvPr id="73748" name="Rectangle 20"/>
              <p:cNvSpPr>
                <a:spLocks noChangeArrowheads="1"/>
              </p:cNvSpPr>
              <p:nvPr/>
            </p:nvSpPr>
            <p:spPr bwMode="auto">
              <a:xfrm>
                <a:off x="817" y="2120"/>
                <a:ext cx="154"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5</a:t>
                </a:r>
              </a:p>
            </p:txBody>
          </p:sp>
          <p:sp>
            <p:nvSpPr>
              <p:cNvPr id="73749" name="Rectangle 21"/>
              <p:cNvSpPr>
                <a:spLocks noChangeArrowheads="1"/>
              </p:cNvSpPr>
              <p:nvPr/>
            </p:nvSpPr>
            <p:spPr bwMode="auto">
              <a:xfrm>
                <a:off x="818" y="1874"/>
                <a:ext cx="154"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6</a:t>
                </a:r>
              </a:p>
            </p:txBody>
          </p:sp>
          <p:sp>
            <p:nvSpPr>
              <p:cNvPr id="73750" name="Rectangle 22"/>
              <p:cNvSpPr>
                <a:spLocks noChangeArrowheads="1"/>
              </p:cNvSpPr>
              <p:nvPr/>
            </p:nvSpPr>
            <p:spPr bwMode="auto">
              <a:xfrm>
                <a:off x="817" y="1633"/>
                <a:ext cx="154"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7</a:t>
                </a:r>
              </a:p>
            </p:txBody>
          </p:sp>
          <p:sp>
            <p:nvSpPr>
              <p:cNvPr id="73751" name="Rectangle 23"/>
              <p:cNvSpPr>
                <a:spLocks noChangeArrowheads="1"/>
              </p:cNvSpPr>
              <p:nvPr/>
            </p:nvSpPr>
            <p:spPr bwMode="auto">
              <a:xfrm>
                <a:off x="822" y="1387"/>
                <a:ext cx="154"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8</a:t>
                </a:r>
              </a:p>
            </p:txBody>
          </p:sp>
          <p:sp>
            <p:nvSpPr>
              <p:cNvPr id="73752" name="Rectangle 24"/>
              <p:cNvSpPr>
                <a:spLocks noChangeArrowheads="1"/>
              </p:cNvSpPr>
              <p:nvPr/>
            </p:nvSpPr>
            <p:spPr bwMode="auto">
              <a:xfrm>
                <a:off x="817" y="1143"/>
                <a:ext cx="154"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9</a:t>
                </a:r>
              </a:p>
            </p:txBody>
          </p:sp>
        </p:grpSp>
        <p:sp>
          <p:nvSpPr>
            <p:cNvPr id="73874" name="Rectangle 146"/>
            <p:cNvSpPr>
              <a:spLocks noChangeArrowheads="1"/>
            </p:cNvSpPr>
            <p:nvPr/>
          </p:nvSpPr>
          <p:spPr bwMode="auto">
            <a:xfrm>
              <a:off x="745" y="903"/>
              <a:ext cx="222"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10</a:t>
              </a:r>
            </a:p>
          </p:txBody>
        </p:sp>
      </p:grpSp>
      <p:sp>
        <p:nvSpPr>
          <p:cNvPr id="73869" name="Rectangle 141"/>
          <p:cNvSpPr>
            <a:spLocks noChangeArrowheads="1"/>
          </p:cNvSpPr>
          <p:nvPr/>
        </p:nvSpPr>
        <p:spPr bwMode="auto">
          <a:xfrm>
            <a:off x="3445854" y="1220295"/>
            <a:ext cx="5422153" cy="628650"/>
          </a:xfrm>
          <a:prstGeom prst="rect">
            <a:avLst/>
          </a:prstGeom>
          <a:noFill/>
          <a:ln w="12700">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defRPr/>
            </a:pPr>
            <a:r>
              <a:rPr lang="en-US" sz="2400" dirty="0">
                <a:solidFill>
                  <a:srgbClr val="000000"/>
                </a:solidFill>
                <a:effectLst/>
                <a:latin typeface="Arial" panose="020B0604020202020204" pitchFamily="34" charset="0"/>
                <a:cs typeface="Arial" panose="020B0604020202020204" pitchFamily="34" charset="0"/>
              </a:rPr>
              <a:t>Marada Inn Quality Ratings</a:t>
            </a:r>
          </a:p>
        </p:txBody>
      </p:sp>
      <p:sp>
        <p:nvSpPr>
          <p:cNvPr id="73753" name="Rectangle 25"/>
          <p:cNvSpPr>
            <a:spLocks noChangeArrowheads="1"/>
          </p:cNvSpPr>
          <p:nvPr/>
        </p:nvSpPr>
        <p:spPr bwMode="auto">
          <a:xfrm>
            <a:off x="2719523" y="4679459"/>
            <a:ext cx="891024" cy="769937"/>
          </a:xfrm>
          <a:prstGeom prst="rect">
            <a:avLst/>
          </a:prstGeom>
          <a:solidFill>
            <a:schemeClr val="bg1">
              <a:lumMod val="65000"/>
            </a:schemeClr>
          </a:solidFill>
          <a:ln w="12700">
            <a:solidFill>
              <a:schemeClr val="tx1"/>
            </a:solidFill>
            <a:miter lim="800000"/>
            <a:headEnd/>
            <a:tailEnd/>
          </a:ln>
          <a:effectLst/>
        </p:spPr>
        <p:txBody>
          <a:bodyPr wrap="none" anchor="ctr"/>
          <a:lstStyle/>
          <a:p>
            <a:pPr>
              <a:defRPr/>
            </a:pPr>
            <a:endParaRPr lang="en-US" dirty="0">
              <a:effectLst/>
            </a:endParaRPr>
          </a:p>
        </p:txBody>
      </p:sp>
      <p:sp>
        <p:nvSpPr>
          <p:cNvPr id="73754" name="Rectangle 26"/>
          <p:cNvSpPr>
            <a:spLocks noChangeArrowheads="1"/>
          </p:cNvSpPr>
          <p:nvPr/>
        </p:nvSpPr>
        <p:spPr bwMode="auto">
          <a:xfrm>
            <a:off x="4077173" y="4295283"/>
            <a:ext cx="891024" cy="1154112"/>
          </a:xfrm>
          <a:prstGeom prst="rect">
            <a:avLst/>
          </a:prstGeom>
          <a:solidFill>
            <a:schemeClr val="bg1">
              <a:lumMod val="65000"/>
            </a:schemeClr>
          </a:solidFill>
          <a:ln w="12700">
            <a:solidFill>
              <a:schemeClr val="tx1"/>
            </a:solidFill>
            <a:miter lim="800000"/>
            <a:headEnd/>
            <a:tailEnd/>
          </a:ln>
          <a:effectLst/>
        </p:spPr>
        <p:txBody>
          <a:bodyPr wrap="none" anchor="ctr"/>
          <a:lstStyle/>
          <a:p>
            <a:pPr>
              <a:defRPr/>
            </a:pPr>
            <a:endParaRPr lang="en-US" dirty="0">
              <a:effectLst/>
            </a:endParaRPr>
          </a:p>
        </p:txBody>
      </p:sp>
      <p:sp>
        <p:nvSpPr>
          <p:cNvPr id="73755" name="Rectangle 27"/>
          <p:cNvSpPr>
            <a:spLocks noChangeArrowheads="1"/>
          </p:cNvSpPr>
          <p:nvPr/>
        </p:nvSpPr>
        <p:spPr bwMode="auto">
          <a:xfrm>
            <a:off x="5432711" y="3520583"/>
            <a:ext cx="891024" cy="1928812"/>
          </a:xfrm>
          <a:prstGeom prst="rect">
            <a:avLst/>
          </a:prstGeom>
          <a:solidFill>
            <a:schemeClr val="bg1">
              <a:lumMod val="65000"/>
            </a:schemeClr>
          </a:solidFill>
          <a:ln w="12700">
            <a:solidFill>
              <a:schemeClr val="tx1"/>
            </a:solidFill>
            <a:miter lim="800000"/>
            <a:headEnd/>
            <a:tailEnd/>
          </a:ln>
          <a:effectLst/>
        </p:spPr>
        <p:txBody>
          <a:bodyPr wrap="none" anchor="ctr"/>
          <a:lstStyle/>
          <a:p>
            <a:pPr>
              <a:defRPr/>
            </a:pPr>
            <a:endParaRPr lang="en-US" dirty="0">
              <a:effectLst/>
            </a:endParaRPr>
          </a:p>
        </p:txBody>
      </p:sp>
      <p:sp>
        <p:nvSpPr>
          <p:cNvPr id="73756" name="Rectangle 28"/>
          <p:cNvSpPr>
            <a:spLocks noChangeArrowheads="1"/>
          </p:cNvSpPr>
          <p:nvPr/>
        </p:nvSpPr>
        <p:spPr bwMode="auto">
          <a:xfrm>
            <a:off x="6790359" y="1975945"/>
            <a:ext cx="888913" cy="3473450"/>
          </a:xfrm>
          <a:prstGeom prst="rect">
            <a:avLst/>
          </a:prstGeom>
          <a:solidFill>
            <a:schemeClr val="bg1">
              <a:lumMod val="65000"/>
            </a:schemeClr>
          </a:solidFill>
          <a:ln w="12700">
            <a:solidFill>
              <a:schemeClr val="tx1"/>
            </a:solidFill>
            <a:miter lim="800000"/>
            <a:headEnd/>
            <a:tailEnd/>
          </a:ln>
          <a:effectLst/>
        </p:spPr>
        <p:txBody>
          <a:bodyPr wrap="none" anchor="ctr"/>
          <a:lstStyle/>
          <a:p>
            <a:pPr>
              <a:defRPr/>
            </a:pPr>
            <a:endParaRPr lang="en-US" dirty="0">
              <a:effectLst/>
            </a:endParaRPr>
          </a:p>
        </p:txBody>
      </p:sp>
      <p:sp>
        <p:nvSpPr>
          <p:cNvPr id="73757" name="Rectangle 29"/>
          <p:cNvSpPr>
            <a:spLocks noChangeArrowheads="1"/>
          </p:cNvSpPr>
          <p:nvPr/>
        </p:nvSpPr>
        <p:spPr bwMode="auto">
          <a:xfrm>
            <a:off x="8145898" y="5057283"/>
            <a:ext cx="891024" cy="392112"/>
          </a:xfrm>
          <a:prstGeom prst="rect">
            <a:avLst/>
          </a:prstGeom>
          <a:solidFill>
            <a:schemeClr val="bg1">
              <a:lumMod val="65000"/>
            </a:schemeClr>
          </a:solidFill>
          <a:ln w="12700">
            <a:solidFill>
              <a:schemeClr val="tx1"/>
            </a:solidFill>
            <a:miter lim="800000"/>
            <a:headEnd/>
            <a:tailEnd/>
          </a:ln>
          <a:effectLst/>
        </p:spPr>
        <p:txBody>
          <a:bodyPr wrap="none" anchor="ctr"/>
          <a:lstStyle/>
          <a:p>
            <a:pPr>
              <a:defRPr/>
            </a:pPr>
            <a:endParaRPr lang="en-US" dirty="0">
              <a:effectLst/>
            </a:endParaRPr>
          </a:p>
        </p:txBody>
      </p:sp>
      <p:grpSp>
        <p:nvGrpSpPr>
          <p:cNvPr id="8" name="Group 157"/>
          <p:cNvGrpSpPr>
            <a:grpSpLocks/>
          </p:cNvGrpSpPr>
          <p:nvPr/>
        </p:nvGrpSpPr>
        <p:grpSpPr bwMode="auto">
          <a:xfrm>
            <a:off x="2457706" y="5443045"/>
            <a:ext cx="6830477" cy="122238"/>
            <a:chOff x="1164" y="3402"/>
            <a:chExt cx="3235" cy="77"/>
          </a:xfrm>
        </p:grpSpPr>
        <p:sp>
          <p:nvSpPr>
            <p:cNvPr id="73733" name="Line 5"/>
            <p:cNvSpPr>
              <a:spLocks noChangeShapeType="1"/>
            </p:cNvSpPr>
            <p:nvPr/>
          </p:nvSpPr>
          <p:spPr bwMode="auto">
            <a:xfrm>
              <a:off x="1164" y="3408"/>
              <a:ext cx="3233"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grpSp>
          <p:nvGrpSpPr>
            <p:cNvPr id="13336" name="Group 155"/>
            <p:cNvGrpSpPr>
              <a:grpSpLocks/>
            </p:cNvGrpSpPr>
            <p:nvPr/>
          </p:nvGrpSpPr>
          <p:grpSpPr bwMode="auto">
            <a:xfrm>
              <a:off x="1170" y="3402"/>
              <a:ext cx="3229" cy="77"/>
              <a:chOff x="1170" y="3402"/>
              <a:chExt cx="3229" cy="77"/>
            </a:xfrm>
          </p:grpSpPr>
          <p:sp>
            <p:nvSpPr>
              <p:cNvPr id="73823" name="Line 95"/>
              <p:cNvSpPr>
                <a:spLocks noChangeShapeType="1"/>
              </p:cNvSpPr>
              <p:nvPr/>
            </p:nvSpPr>
            <p:spPr bwMode="auto">
              <a:xfrm rot="-5400000">
                <a:off x="1783" y="3436"/>
                <a:ext cx="69" cy="1"/>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3824" name="Line 96"/>
              <p:cNvSpPr>
                <a:spLocks noChangeShapeType="1"/>
              </p:cNvSpPr>
              <p:nvPr/>
            </p:nvSpPr>
            <p:spPr bwMode="auto">
              <a:xfrm rot="5400000" flipH="1">
                <a:off x="2428" y="3436"/>
                <a:ext cx="69" cy="1"/>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3825" name="Line 97"/>
              <p:cNvSpPr>
                <a:spLocks noChangeShapeType="1"/>
              </p:cNvSpPr>
              <p:nvPr/>
            </p:nvSpPr>
            <p:spPr bwMode="auto">
              <a:xfrm rot="5400000" flipH="1">
                <a:off x="3076" y="3436"/>
                <a:ext cx="69" cy="1"/>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3826" name="Line 98"/>
              <p:cNvSpPr>
                <a:spLocks noChangeShapeType="1"/>
              </p:cNvSpPr>
              <p:nvPr/>
            </p:nvSpPr>
            <p:spPr bwMode="auto">
              <a:xfrm rot="5400000" flipH="1">
                <a:off x="3711" y="3437"/>
                <a:ext cx="72" cy="2"/>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3827" name="Line 99"/>
              <p:cNvSpPr>
                <a:spLocks noChangeShapeType="1"/>
              </p:cNvSpPr>
              <p:nvPr/>
            </p:nvSpPr>
            <p:spPr bwMode="auto">
              <a:xfrm rot="5400000" flipH="1">
                <a:off x="4360" y="3440"/>
                <a:ext cx="77" cy="1"/>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3828" name="Line 100"/>
              <p:cNvSpPr>
                <a:spLocks noChangeShapeType="1"/>
              </p:cNvSpPr>
              <p:nvPr/>
            </p:nvSpPr>
            <p:spPr bwMode="auto">
              <a:xfrm rot="5400000" flipH="1">
                <a:off x="1135" y="3437"/>
                <a:ext cx="69"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grpSp>
      </p:grpSp>
      <p:sp>
        <p:nvSpPr>
          <p:cNvPr id="3" name="Slide Number Placeholder 2"/>
          <p:cNvSpPr>
            <a:spLocks noGrp="1"/>
          </p:cNvSpPr>
          <p:nvPr>
            <p:ph type="sldNum" sz="quarter" idx="12"/>
          </p:nvPr>
        </p:nvSpPr>
        <p:spPr/>
        <p:txBody>
          <a:bodyPr/>
          <a:lstStyle/>
          <a:p>
            <a:fld id="{949EBC64-41CB-41B8-B6DF-9B1367312BD4}" type="slidenum">
              <a:rPr lang="en-US" smtClean="0"/>
              <a:t>11</a:t>
            </a:fld>
            <a:endParaRPr lang="en-US"/>
          </a:p>
        </p:txBody>
      </p:sp>
      <p:sp>
        <p:nvSpPr>
          <p:cNvPr id="65" name="Rectangle 2"/>
          <p:cNvSpPr>
            <a:spLocks noGrp="1" noChangeArrowheads="1"/>
          </p:cNvSpPr>
          <p:nvPr>
            <p:ph type="title"/>
          </p:nvPr>
        </p:nvSpPr>
        <p:spPr>
          <a:xfrm>
            <a:off x="905299" y="692033"/>
            <a:ext cx="10337562" cy="661987"/>
          </a:xfrm>
        </p:spPr>
        <p:txBody>
          <a:bodyPr/>
          <a:lstStyle/>
          <a:p>
            <a:pPr>
              <a:defRPr/>
            </a:pPr>
            <a:r>
              <a:rPr lang="en-US" dirty="0"/>
              <a:t>Bar Chart</a:t>
            </a:r>
          </a:p>
        </p:txBody>
      </p:sp>
    </p:spTree>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ChangeArrowheads="1"/>
          </p:cNvSpPr>
          <p:nvPr/>
        </p:nvSpPr>
        <p:spPr bwMode="auto">
          <a:xfrm>
            <a:off x="905299" y="657961"/>
            <a:ext cx="10337562" cy="700087"/>
          </a:xfrm>
          <a:prstGeom prst="rect">
            <a:avLst/>
          </a:prstGeom>
          <a:noFill/>
          <a:ln w="12700">
            <a:noFill/>
            <a:miter lim="800000"/>
            <a:headEnd/>
            <a:tailEnd/>
          </a:ln>
          <a:effectLst/>
        </p:spPr>
        <p:txBody>
          <a:bodyPr lIns="90488" tIns="44450" rIns="90488" bIns="44450" anchor="ctr"/>
          <a:lstStyle/>
          <a:p>
            <a:pPr algn="l">
              <a:defRPr/>
            </a:pPr>
            <a:r>
              <a:rPr lang="en-US" sz="3200" dirty="0">
                <a:effectLst/>
                <a:latin typeface="+mn-lt"/>
                <a:cs typeface="Arial" panose="020B0604020202020204" pitchFamily="34" charset="0"/>
              </a:rPr>
              <a:t>Pareto Diagram</a:t>
            </a:r>
          </a:p>
        </p:txBody>
      </p:sp>
      <p:sp>
        <p:nvSpPr>
          <p:cNvPr id="358403" name="Rectangle 3"/>
          <p:cNvSpPr>
            <a:spLocks noChangeArrowheads="1"/>
          </p:cNvSpPr>
          <p:nvPr/>
        </p:nvSpPr>
        <p:spPr bwMode="auto">
          <a:xfrm>
            <a:off x="923699" y="1173147"/>
            <a:ext cx="10079445" cy="95250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In quality control, bar charts are used to identify the most important causes of problems.</a:t>
            </a:r>
          </a:p>
        </p:txBody>
      </p:sp>
      <p:sp>
        <p:nvSpPr>
          <p:cNvPr id="358404" name="Rectangle 4"/>
          <p:cNvSpPr>
            <a:spLocks noChangeArrowheads="1"/>
          </p:cNvSpPr>
          <p:nvPr/>
        </p:nvSpPr>
        <p:spPr bwMode="auto">
          <a:xfrm>
            <a:off x="923699" y="2091455"/>
            <a:ext cx="10236214" cy="1322998"/>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When the bars are arranged in descending order of height from left to right (with the most frequently occurring cause appearing first) the bar chart is       called a </a:t>
            </a:r>
            <a:r>
              <a:rPr lang="en-US" sz="2400" u="sng" dirty="0">
                <a:solidFill>
                  <a:srgbClr val="000000"/>
                </a:solidFill>
                <a:effectLst/>
                <a:latin typeface="+mn-lt"/>
                <a:cs typeface="Arial" panose="020B0604020202020204" pitchFamily="34" charset="0"/>
              </a:rPr>
              <a:t>Pareto diagram</a:t>
            </a:r>
            <a:r>
              <a:rPr lang="en-US" sz="2400" dirty="0">
                <a:solidFill>
                  <a:srgbClr val="000000"/>
                </a:solidFill>
                <a:effectLst/>
                <a:latin typeface="+mn-lt"/>
                <a:cs typeface="Arial" panose="020B0604020202020204" pitchFamily="34" charset="0"/>
              </a:rPr>
              <a:t>.</a:t>
            </a:r>
          </a:p>
        </p:txBody>
      </p:sp>
      <p:sp>
        <p:nvSpPr>
          <p:cNvPr id="358405" name="Rectangle 5"/>
          <p:cNvSpPr>
            <a:spLocks noChangeArrowheads="1"/>
          </p:cNvSpPr>
          <p:nvPr/>
        </p:nvSpPr>
        <p:spPr bwMode="auto">
          <a:xfrm>
            <a:off x="923699" y="3370249"/>
            <a:ext cx="10236214" cy="63036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This diagram is named for its founder, Vilfredo Pareto, an Italian economist.</a:t>
            </a:r>
          </a:p>
        </p:txBody>
      </p:sp>
      <p:sp>
        <p:nvSpPr>
          <p:cNvPr id="2" name="Slide Number Placeholder 1"/>
          <p:cNvSpPr>
            <a:spLocks noGrp="1"/>
          </p:cNvSpPr>
          <p:nvPr>
            <p:ph type="sldNum" sz="quarter" idx="12"/>
          </p:nvPr>
        </p:nvSpPr>
        <p:spPr/>
        <p:txBody>
          <a:bodyPr/>
          <a:lstStyle/>
          <a:p>
            <a:fld id="{949EBC64-41CB-41B8-B6DF-9B1367312BD4}" type="slidenum">
              <a:rPr lang="en-US" smtClean="0"/>
              <a:t>12</a:t>
            </a:fld>
            <a:endParaRPr lang="en-US"/>
          </a:p>
        </p:txBody>
      </p:sp>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ChangeArrowheads="1"/>
          </p:cNvSpPr>
          <p:nvPr/>
        </p:nvSpPr>
        <p:spPr bwMode="auto">
          <a:xfrm>
            <a:off x="905299" y="657961"/>
            <a:ext cx="10337562" cy="700087"/>
          </a:xfrm>
          <a:prstGeom prst="rect">
            <a:avLst/>
          </a:prstGeom>
          <a:noFill/>
          <a:ln w="12700">
            <a:noFill/>
            <a:miter lim="800000"/>
            <a:headEnd/>
            <a:tailEnd/>
          </a:ln>
          <a:effectLst/>
        </p:spPr>
        <p:txBody>
          <a:bodyPr lIns="90488" tIns="44450" rIns="90488" bIns="44450" anchor="ctr"/>
          <a:lstStyle/>
          <a:p>
            <a:pPr algn="l">
              <a:defRPr/>
            </a:pPr>
            <a:r>
              <a:rPr lang="en-US" sz="3200" dirty="0">
                <a:effectLst/>
                <a:latin typeface="+mn-lt"/>
                <a:cs typeface="Arial" panose="020B0604020202020204" pitchFamily="34" charset="0"/>
              </a:rPr>
              <a:t>Pareto Diagram - Example</a:t>
            </a:r>
          </a:p>
        </p:txBody>
      </p:sp>
      <p:sp>
        <p:nvSpPr>
          <p:cNvPr id="2" name="Slide Number Placeholder 1"/>
          <p:cNvSpPr>
            <a:spLocks noGrp="1"/>
          </p:cNvSpPr>
          <p:nvPr>
            <p:ph type="sldNum" sz="quarter" idx="12"/>
          </p:nvPr>
        </p:nvSpPr>
        <p:spPr/>
        <p:txBody>
          <a:bodyPr/>
          <a:lstStyle/>
          <a:p>
            <a:fld id="{949EBC64-41CB-41B8-B6DF-9B1367312BD4}" type="slidenum">
              <a:rPr lang="en-US" smtClean="0"/>
              <a:t>13</a:t>
            </a:fld>
            <a:endParaRPr lang="en-US"/>
          </a:p>
        </p:txBody>
      </p:sp>
      <p:pic>
        <p:nvPicPr>
          <p:cNvPr id="1030" name="Picture 6" descr="Pareto Chart in Excel - Simple Final">
            <a:extLst>
              <a:ext uri="{FF2B5EF4-FFF2-40B4-BE49-F238E27FC236}">
                <a16:creationId xmlns:a16="http://schemas.microsoft.com/office/drawing/2014/main" id="{83ABF084-7991-46D4-BD8D-D09FA0D44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7036" y="1828754"/>
            <a:ext cx="4638675" cy="28098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reto Chart in Excel - Cumulative Value Column">
            <a:extLst>
              <a:ext uri="{FF2B5EF4-FFF2-40B4-BE49-F238E27FC236}">
                <a16:creationId xmlns:a16="http://schemas.microsoft.com/office/drawing/2014/main" id="{C07955A6-50D1-4AA3-B8AE-6E8E206F5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321" y="1890898"/>
            <a:ext cx="36385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039894"/>
      </p:ext>
    </p:extLst>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10629" y="677416"/>
            <a:ext cx="10337562" cy="700087"/>
          </a:xfrm>
        </p:spPr>
        <p:txBody>
          <a:bodyPr/>
          <a:lstStyle/>
          <a:p>
            <a:pPr>
              <a:defRPr/>
            </a:pPr>
            <a:r>
              <a:rPr lang="en-US" dirty="0"/>
              <a:t>Pie Chart</a:t>
            </a:r>
          </a:p>
        </p:txBody>
      </p:sp>
      <p:sp>
        <p:nvSpPr>
          <p:cNvPr id="14419" name="Rectangle 83"/>
          <p:cNvSpPr>
            <a:spLocks noChangeArrowheads="1"/>
          </p:cNvSpPr>
          <p:nvPr/>
        </p:nvSpPr>
        <p:spPr bwMode="auto">
          <a:xfrm>
            <a:off x="919476" y="1135232"/>
            <a:ext cx="9780145" cy="1006231"/>
          </a:xfrm>
          <a:prstGeom prst="rect">
            <a:avLst/>
          </a:prstGeom>
          <a:noFill/>
          <a:ln w="12700">
            <a:noFill/>
            <a:miter lim="800000"/>
            <a:headEnd/>
            <a:tailEnd/>
          </a:ln>
          <a:effectLst/>
        </p:spPr>
        <p:txBody>
          <a:bodyPr wrap="square" anchor="ctr"/>
          <a:lstStyle/>
          <a:p>
            <a:pPr marL="342900" indent="-342900" algn="l">
              <a:buSzPct val="9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The </a:t>
            </a:r>
            <a:r>
              <a:rPr lang="en-US" sz="2400" u="sng" dirty="0">
                <a:solidFill>
                  <a:srgbClr val="000000"/>
                </a:solidFill>
                <a:effectLst/>
                <a:latin typeface="+mn-lt"/>
                <a:cs typeface="Arial" panose="020B0604020202020204" pitchFamily="34" charset="0"/>
              </a:rPr>
              <a:t>pie chart</a:t>
            </a:r>
            <a:r>
              <a:rPr lang="en-US" sz="2400" dirty="0">
                <a:solidFill>
                  <a:srgbClr val="000000"/>
                </a:solidFill>
                <a:effectLst/>
                <a:latin typeface="+mn-lt"/>
                <a:cs typeface="Arial" panose="020B0604020202020204" pitchFamily="34" charset="0"/>
              </a:rPr>
              <a:t> is a commonly used graphical display for presenting relative frequency and percent frequency distributions for categorical data.</a:t>
            </a:r>
          </a:p>
        </p:txBody>
      </p:sp>
      <p:sp>
        <p:nvSpPr>
          <p:cNvPr id="14420" name="Rectangle 84"/>
          <p:cNvSpPr>
            <a:spLocks noChangeArrowheads="1"/>
          </p:cNvSpPr>
          <p:nvPr/>
        </p:nvSpPr>
        <p:spPr bwMode="auto">
          <a:xfrm>
            <a:off x="923298" y="2078942"/>
            <a:ext cx="10337562" cy="976923"/>
          </a:xfrm>
          <a:prstGeom prst="rect">
            <a:avLst/>
          </a:prstGeom>
          <a:noFill/>
          <a:ln w="12700">
            <a:noFill/>
            <a:miter lim="800000"/>
            <a:headEnd/>
            <a:tailEnd/>
          </a:ln>
          <a:effectLst/>
        </p:spPr>
        <p:txBody>
          <a:bodyPr wrap="square" anchor="ctr"/>
          <a:lstStyle/>
          <a:p>
            <a:pPr marL="342900" indent="-342900" algn="l">
              <a:lnSpc>
                <a:spcPct val="90000"/>
              </a:lnSpc>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First draw a </a:t>
            </a:r>
            <a:r>
              <a:rPr lang="en-US" sz="2400" u="sng" dirty="0">
                <a:solidFill>
                  <a:srgbClr val="000000"/>
                </a:solidFill>
                <a:effectLst/>
                <a:latin typeface="+mn-lt"/>
                <a:cs typeface="Arial" panose="020B0604020202020204" pitchFamily="34" charset="0"/>
              </a:rPr>
              <a:t>circle</a:t>
            </a:r>
            <a:r>
              <a:rPr lang="en-US" sz="2400" dirty="0">
                <a:solidFill>
                  <a:srgbClr val="000000"/>
                </a:solidFill>
                <a:effectLst/>
                <a:latin typeface="+mn-lt"/>
                <a:cs typeface="Arial" panose="020B0604020202020204" pitchFamily="34" charset="0"/>
              </a:rPr>
              <a:t>; then use the relative frequencies to subdivide the circle into sectors that correspond to the relative frequency for each class.</a:t>
            </a:r>
          </a:p>
        </p:txBody>
      </p:sp>
      <p:sp>
        <p:nvSpPr>
          <p:cNvPr id="14421" name="Rectangle 85"/>
          <p:cNvSpPr>
            <a:spLocks noChangeArrowheads="1"/>
          </p:cNvSpPr>
          <p:nvPr/>
        </p:nvSpPr>
        <p:spPr bwMode="auto">
          <a:xfrm>
            <a:off x="923298" y="2895653"/>
            <a:ext cx="10362899" cy="1027723"/>
          </a:xfrm>
          <a:prstGeom prst="rect">
            <a:avLst/>
          </a:prstGeom>
          <a:noFill/>
          <a:ln w="12700">
            <a:noFill/>
            <a:miter lim="800000"/>
            <a:headEnd/>
            <a:tailEnd/>
          </a:ln>
          <a:effectLst/>
        </p:spPr>
        <p:txBody>
          <a:bodyPr wrap="square" anchor="ctr"/>
          <a:lstStyle/>
          <a:p>
            <a:pPr marL="342900"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Since there are 360 degrees in a circle, a class with a relative frequency of .25 would consume .25(360) = 90 degrees of the circle.</a:t>
            </a:r>
          </a:p>
        </p:txBody>
      </p:sp>
      <p:sp>
        <p:nvSpPr>
          <p:cNvPr id="2" name="Slide Number Placeholder 1"/>
          <p:cNvSpPr>
            <a:spLocks noGrp="1"/>
          </p:cNvSpPr>
          <p:nvPr>
            <p:ph type="sldNum" sz="quarter" idx="12"/>
          </p:nvPr>
        </p:nvSpPr>
        <p:spPr/>
        <p:txBody>
          <a:bodyPr/>
          <a:lstStyle/>
          <a:p>
            <a:fld id="{949EBC64-41CB-41B8-B6DF-9B1367312BD4}" type="slidenum">
              <a:rPr lang="en-US" smtClean="0"/>
              <a:t>14</a:t>
            </a:fld>
            <a:endParaRPr lang="en-US"/>
          </a:p>
        </p:txBody>
      </p:sp>
    </p:spTree>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147"/>
          <p:cNvSpPr>
            <a:spLocks noChangeArrowheads="1"/>
          </p:cNvSpPr>
          <p:nvPr/>
        </p:nvSpPr>
        <p:spPr bwMode="auto">
          <a:xfrm>
            <a:off x="3399403" y="1143001"/>
            <a:ext cx="5392593" cy="466725"/>
          </a:xfrm>
          <a:prstGeom prst="rect">
            <a:avLst/>
          </a:prstGeom>
          <a:noFill/>
          <a:ln w="12700">
            <a:noFill/>
            <a:miter lim="800000"/>
            <a:headEnd/>
            <a:tailEnd/>
          </a:ln>
          <a:effectLst/>
          <a:scene3d>
            <a:camera prst="orthographicFront">
              <a:rot lat="0" lon="0" rev="0"/>
            </a:camera>
            <a:lightRig rig="balanced" dir="t">
              <a:rot lat="0" lon="0" rev="8700000"/>
            </a:lightRig>
          </a:scene3d>
          <a:sp3d>
            <a:bevelT w="190500" h="38100"/>
          </a:sp3d>
        </p:spPr>
        <p:txBody>
          <a:bodyPr lIns="90488" tIns="44450" rIns="90488" bIns="44450">
            <a:spAutoFit/>
          </a:bodyPr>
          <a:lstStyle/>
          <a:p>
            <a:pPr>
              <a:defRPr/>
            </a:pPr>
            <a:r>
              <a:rPr lang="en-US" sz="2000" b="1" dirty="0">
                <a:solidFill>
                  <a:srgbClr val="000000"/>
                </a:solidFill>
                <a:effectLst/>
                <a:latin typeface="Arial" panose="020B0604020202020204" pitchFamily="34" charset="0"/>
                <a:cs typeface="Arial" panose="020B0604020202020204" pitchFamily="34" charset="0"/>
              </a:rPr>
              <a:t> </a:t>
            </a:r>
            <a:r>
              <a:rPr lang="en-US" sz="2400" dirty="0">
                <a:solidFill>
                  <a:srgbClr val="000000"/>
                </a:solidFill>
                <a:effectLst/>
                <a:latin typeface="Arial" panose="020B0604020202020204" pitchFamily="34" charset="0"/>
                <a:cs typeface="Arial" panose="020B0604020202020204" pitchFamily="34" charset="0"/>
              </a:rPr>
              <a:t>Marada Inn</a:t>
            </a:r>
            <a:r>
              <a:rPr lang="en-US" sz="2000" b="1" dirty="0">
                <a:solidFill>
                  <a:srgbClr val="000000"/>
                </a:solidFill>
                <a:effectLst/>
                <a:latin typeface="Arial" panose="020B0604020202020204" pitchFamily="34" charset="0"/>
                <a:cs typeface="Arial" panose="020B0604020202020204" pitchFamily="34" charset="0"/>
              </a:rPr>
              <a:t> </a:t>
            </a:r>
            <a:r>
              <a:rPr lang="en-US" sz="2400" dirty="0">
                <a:solidFill>
                  <a:srgbClr val="000000"/>
                </a:solidFill>
                <a:effectLst/>
                <a:latin typeface="Arial" panose="020B0604020202020204" pitchFamily="34" charset="0"/>
                <a:cs typeface="Arial" panose="020B0604020202020204" pitchFamily="34" charset="0"/>
              </a:rPr>
              <a:t>Quality Ratings</a:t>
            </a:r>
            <a:endParaRPr lang="en-US" sz="2000" dirty="0">
              <a:solidFill>
                <a:srgbClr val="000000"/>
              </a:solidFill>
              <a:effectLst/>
              <a:latin typeface="Arial" panose="020B0604020202020204" pitchFamily="34" charset="0"/>
              <a:cs typeface="Arial" panose="020B0604020202020204" pitchFamily="34" charset="0"/>
            </a:endParaRPr>
          </a:p>
        </p:txBody>
      </p:sp>
      <p:sp>
        <p:nvSpPr>
          <p:cNvPr id="38" name="Rectangle 2"/>
          <p:cNvSpPr>
            <a:spLocks noGrp="1" noChangeArrowheads="1"/>
          </p:cNvSpPr>
          <p:nvPr>
            <p:ph type="title"/>
          </p:nvPr>
        </p:nvSpPr>
        <p:spPr>
          <a:xfrm>
            <a:off x="910629" y="675204"/>
            <a:ext cx="10337562" cy="700087"/>
          </a:xfrm>
        </p:spPr>
        <p:txBody>
          <a:bodyPr/>
          <a:lstStyle/>
          <a:p>
            <a:pPr>
              <a:defRPr/>
            </a:pPr>
            <a:r>
              <a:rPr lang="en-US" dirty="0"/>
              <a:t>Pie Chart</a:t>
            </a:r>
          </a:p>
        </p:txBody>
      </p:sp>
      <p:sp>
        <p:nvSpPr>
          <p:cNvPr id="3" name="Slide Number Placeholder 2"/>
          <p:cNvSpPr>
            <a:spLocks noGrp="1"/>
          </p:cNvSpPr>
          <p:nvPr>
            <p:ph type="sldNum" sz="quarter" idx="12"/>
          </p:nvPr>
        </p:nvSpPr>
        <p:spPr/>
        <p:txBody>
          <a:bodyPr/>
          <a:lstStyle/>
          <a:p>
            <a:fld id="{949EBC64-41CB-41B8-B6DF-9B1367312BD4}" type="slidenum">
              <a:rPr lang="en-US" smtClean="0"/>
              <a:t>15</a:t>
            </a:fld>
            <a:endParaRPr lang="en-US"/>
          </a:p>
        </p:txBody>
      </p:sp>
      <p:grpSp>
        <p:nvGrpSpPr>
          <p:cNvPr id="4" name="Group 129"/>
          <p:cNvGrpSpPr/>
          <p:nvPr/>
        </p:nvGrpSpPr>
        <p:grpSpPr>
          <a:xfrm>
            <a:off x="3745291" y="1814879"/>
            <a:ext cx="4329303" cy="4043364"/>
            <a:chOff x="3745291" y="1814879"/>
            <a:chExt cx="4329303" cy="4043364"/>
          </a:xfrm>
        </p:grpSpPr>
        <p:sp>
          <p:nvSpPr>
            <p:cNvPr id="31" name="Rectangle 146"/>
            <p:cNvSpPr>
              <a:spLocks noChangeArrowheads="1"/>
            </p:cNvSpPr>
            <p:nvPr/>
          </p:nvSpPr>
          <p:spPr bwMode="auto">
            <a:xfrm>
              <a:off x="3745291" y="1814879"/>
              <a:ext cx="1224695" cy="705321"/>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Excellent</a:t>
              </a:r>
            </a:p>
            <a:p>
              <a:pPr algn="l">
                <a:defRPr/>
              </a:pPr>
              <a:r>
                <a:rPr lang="en-US" sz="2000" dirty="0">
                  <a:solidFill>
                    <a:srgbClr val="000000"/>
                  </a:solidFill>
                  <a:effectLst/>
                  <a:latin typeface="Arial" panose="020B0604020202020204" pitchFamily="34" charset="0"/>
                  <a:cs typeface="Arial" panose="020B0604020202020204" pitchFamily="34" charset="0"/>
                </a:rPr>
                <a:t>      5%</a:t>
              </a:r>
            </a:p>
          </p:txBody>
        </p:sp>
        <p:sp>
          <p:nvSpPr>
            <p:cNvPr id="5" name="Oval 139"/>
            <p:cNvSpPr>
              <a:spLocks noChangeArrowheads="1"/>
            </p:cNvSpPr>
            <p:nvPr/>
          </p:nvSpPr>
          <p:spPr bwMode="auto">
            <a:xfrm>
              <a:off x="4202188" y="2146667"/>
              <a:ext cx="3834998" cy="3684587"/>
            </a:xfrm>
            <a:prstGeom prst="ellipse">
              <a:avLst/>
            </a:prstGeom>
            <a:gradFill rotWithShape="0">
              <a:gsLst>
                <a:gs pos="0">
                  <a:schemeClr val="hlink"/>
                </a:gs>
                <a:gs pos="100000">
                  <a:schemeClr val="hlink">
                    <a:gamma/>
                    <a:shade val="46275"/>
                    <a:invGamma/>
                  </a:schemeClr>
                </a:gs>
              </a:gsLst>
              <a:path path="shape">
                <a:fillToRect l="50000" t="50000" r="50000" b="50000"/>
              </a:path>
            </a:gradFill>
            <a:ln w="12700">
              <a:solidFill>
                <a:schemeClr val="tx1"/>
              </a:solidFill>
              <a:round/>
              <a:headEnd/>
              <a:tailEnd/>
            </a:ln>
            <a:effectLst/>
          </p:spPr>
          <p:txBody>
            <a:bodyPr wrap="none" anchor="ctr"/>
            <a:lstStyle/>
            <a:p>
              <a:pPr>
                <a:defRPr/>
              </a:pPr>
              <a:endParaRPr lang="en-US" dirty="0"/>
            </a:p>
          </p:txBody>
        </p:sp>
        <p:sp>
          <p:nvSpPr>
            <p:cNvPr id="11" name="Arc 105"/>
            <p:cNvSpPr>
              <a:spLocks/>
            </p:cNvSpPr>
            <p:nvPr/>
          </p:nvSpPr>
          <p:spPr bwMode="auto">
            <a:xfrm>
              <a:off x="4195567" y="2237153"/>
              <a:ext cx="1945147" cy="3621089"/>
            </a:xfrm>
            <a:custGeom>
              <a:avLst/>
              <a:gdLst>
                <a:gd name="G0" fmla="+- 21600 0 0"/>
                <a:gd name="G1" fmla="+- 20489 0 0"/>
                <a:gd name="G2" fmla="+- 21600 0 0"/>
                <a:gd name="T0" fmla="*/ 21703 w 21703"/>
                <a:gd name="T1" fmla="*/ 42089 h 42089"/>
                <a:gd name="T2" fmla="*/ 14763 w 21703"/>
                <a:gd name="T3" fmla="*/ 0 h 42089"/>
                <a:gd name="T4" fmla="*/ 21600 w 21703"/>
                <a:gd name="T5" fmla="*/ 20489 h 42089"/>
              </a:gdLst>
              <a:ahLst/>
              <a:cxnLst>
                <a:cxn ang="0">
                  <a:pos x="T0" y="T1"/>
                </a:cxn>
                <a:cxn ang="0">
                  <a:pos x="T2" y="T3"/>
                </a:cxn>
                <a:cxn ang="0">
                  <a:pos x="T4" y="T5"/>
                </a:cxn>
              </a:cxnLst>
              <a:rect l="0" t="0" r="r" b="b"/>
              <a:pathLst>
                <a:path w="21703" h="42089" fill="none" extrusionOk="0">
                  <a:moveTo>
                    <a:pt x="21702" y="42088"/>
                  </a:moveTo>
                  <a:cubicBezTo>
                    <a:pt x="21668" y="42088"/>
                    <a:pt x="21634" y="42088"/>
                    <a:pt x="21600" y="42089"/>
                  </a:cubicBezTo>
                  <a:cubicBezTo>
                    <a:pt x="9670" y="42089"/>
                    <a:pt x="0" y="32418"/>
                    <a:pt x="0" y="20489"/>
                  </a:cubicBezTo>
                  <a:cubicBezTo>
                    <a:pt x="-1" y="11194"/>
                    <a:pt x="5946" y="2941"/>
                    <a:pt x="14762" y="-1"/>
                  </a:cubicBezTo>
                </a:path>
                <a:path w="21703" h="42089" stroke="0" extrusionOk="0">
                  <a:moveTo>
                    <a:pt x="21702" y="42088"/>
                  </a:moveTo>
                  <a:cubicBezTo>
                    <a:pt x="21668" y="42088"/>
                    <a:pt x="21634" y="42088"/>
                    <a:pt x="21600" y="42089"/>
                  </a:cubicBezTo>
                  <a:cubicBezTo>
                    <a:pt x="9670" y="42089"/>
                    <a:pt x="0" y="32418"/>
                    <a:pt x="0" y="20489"/>
                  </a:cubicBezTo>
                  <a:cubicBezTo>
                    <a:pt x="-1" y="11194"/>
                    <a:pt x="5946" y="2941"/>
                    <a:pt x="14762" y="-1"/>
                  </a:cubicBezTo>
                  <a:lnTo>
                    <a:pt x="21600" y="20489"/>
                  </a:lnTo>
                  <a:close/>
                </a:path>
              </a:pathLst>
            </a:custGeom>
            <a:solidFill>
              <a:schemeClr val="bg1">
                <a:lumMod val="65000"/>
              </a:schemeClr>
            </a:solidFill>
            <a:ln w="23813">
              <a:solidFill>
                <a:srgbClr val="000000"/>
              </a:solidFill>
              <a:round/>
              <a:headEnd/>
              <a:tailEnd/>
            </a:ln>
          </p:spPr>
          <p:txBody>
            <a:bodyPr/>
            <a:lstStyle/>
            <a:p>
              <a:pPr>
                <a:defRPr/>
              </a:pPr>
              <a:endParaRPr lang="en-US" dirty="0"/>
            </a:p>
          </p:txBody>
        </p:sp>
        <p:sp>
          <p:nvSpPr>
            <p:cNvPr id="13" name="Line 107"/>
            <p:cNvSpPr>
              <a:spLocks noChangeShapeType="1"/>
            </p:cNvSpPr>
            <p:nvPr/>
          </p:nvSpPr>
          <p:spPr bwMode="auto">
            <a:xfrm rot="20572078" flipH="1" flipV="1">
              <a:off x="5800408" y="2187939"/>
              <a:ext cx="53866" cy="1869195"/>
            </a:xfrm>
            <a:prstGeom prst="line">
              <a:avLst/>
            </a:prstGeom>
            <a:solidFill>
              <a:schemeClr val="bg1">
                <a:lumMod val="65000"/>
              </a:schemeClr>
            </a:solidFill>
            <a:ln w="28575">
              <a:solidFill>
                <a:srgbClr val="000000"/>
              </a:solidFill>
              <a:round/>
              <a:headEnd/>
              <a:tailEnd/>
            </a:ln>
            <a:effectLst/>
          </p:spPr>
          <p:txBody>
            <a:bodyPr/>
            <a:lstStyle/>
            <a:p>
              <a:pPr>
                <a:defRPr/>
              </a:pPr>
              <a:endParaRPr lang="en-US" dirty="0"/>
            </a:p>
          </p:txBody>
        </p:sp>
        <p:sp>
          <p:nvSpPr>
            <p:cNvPr id="15" name="Arc 113"/>
            <p:cNvSpPr>
              <a:spLocks/>
            </p:cNvSpPr>
            <p:nvPr/>
          </p:nvSpPr>
          <p:spPr bwMode="auto">
            <a:xfrm>
              <a:off x="5519554" y="2145079"/>
              <a:ext cx="614771" cy="1849437"/>
            </a:xfrm>
            <a:custGeom>
              <a:avLst/>
              <a:gdLst>
                <a:gd name="G0" fmla="+- 6845 0 0"/>
                <a:gd name="G1" fmla="+- 21599 0 0"/>
                <a:gd name="G2" fmla="+- 21600 0 0"/>
                <a:gd name="T0" fmla="*/ 0 w 6845"/>
                <a:gd name="T1" fmla="*/ 1112 h 21599"/>
                <a:gd name="T2" fmla="*/ 6640 w 6845"/>
                <a:gd name="T3" fmla="*/ 0 h 21599"/>
                <a:gd name="T4" fmla="*/ 6845 w 6845"/>
                <a:gd name="T5" fmla="*/ 21599 h 21599"/>
              </a:gdLst>
              <a:ahLst/>
              <a:cxnLst>
                <a:cxn ang="0">
                  <a:pos x="T0" y="T1"/>
                </a:cxn>
                <a:cxn ang="0">
                  <a:pos x="T2" y="T3"/>
                </a:cxn>
                <a:cxn ang="0">
                  <a:pos x="T4" y="T5"/>
                </a:cxn>
              </a:cxnLst>
              <a:rect l="0" t="0" r="r" b="b"/>
              <a:pathLst>
                <a:path w="6845" h="21599" fill="none" extrusionOk="0">
                  <a:moveTo>
                    <a:pt x="0" y="1112"/>
                  </a:moveTo>
                  <a:cubicBezTo>
                    <a:pt x="2141" y="396"/>
                    <a:pt x="4382" y="21"/>
                    <a:pt x="6639" y="-1"/>
                  </a:cubicBezTo>
                </a:path>
                <a:path w="6845" h="21599" stroke="0" extrusionOk="0">
                  <a:moveTo>
                    <a:pt x="0" y="1112"/>
                  </a:moveTo>
                  <a:cubicBezTo>
                    <a:pt x="2141" y="396"/>
                    <a:pt x="4382" y="21"/>
                    <a:pt x="6639" y="-1"/>
                  </a:cubicBezTo>
                  <a:lnTo>
                    <a:pt x="6845" y="21599"/>
                  </a:lnTo>
                  <a:close/>
                </a:path>
              </a:pathLst>
            </a:custGeom>
            <a:solidFill>
              <a:schemeClr val="bg1">
                <a:lumMod val="50000"/>
              </a:schemeClr>
            </a:solidFill>
            <a:ln w="23813">
              <a:solidFill>
                <a:srgbClr val="000000"/>
              </a:solidFill>
              <a:round/>
              <a:headEnd/>
              <a:tailEnd/>
            </a:ln>
          </p:spPr>
          <p:txBody>
            <a:bodyPr/>
            <a:lstStyle/>
            <a:p>
              <a:pPr>
                <a:defRPr/>
              </a:pPr>
              <a:endParaRPr lang="en-US" dirty="0"/>
            </a:p>
          </p:txBody>
        </p:sp>
        <p:sp>
          <p:nvSpPr>
            <p:cNvPr id="16" name="Line 114"/>
            <p:cNvSpPr>
              <a:spLocks noChangeShapeType="1"/>
            </p:cNvSpPr>
            <p:nvPr/>
          </p:nvSpPr>
          <p:spPr bwMode="auto">
            <a:xfrm flipH="1" flipV="1">
              <a:off x="6139204" y="2132380"/>
              <a:ext cx="0" cy="1854200"/>
            </a:xfrm>
            <a:prstGeom prst="line">
              <a:avLst/>
            </a:prstGeom>
            <a:solidFill>
              <a:schemeClr val="bg1">
                <a:lumMod val="50000"/>
              </a:schemeClr>
            </a:solidFill>
            <a:ln w="28575">
              <a:solidFill>
                <a:srgbClr val="000000"/>
              </a:solidFill>
              <a:round/>
              <a:headEnd/>
              <a:tailEnd/>
            </a:ln>
            <a:effectLst/>
          </p:spPr>
          <p:txBody>
            <a:bodyPr/>
            <a:lstStyle/>
            <a:p>
              <a:pPr>
                <a:defRPr/>
              </a:pPr>
              <a:endParaRPr lang="en-US" dirty="0"/>
            </a:p>
          </p:txBody>
        </p:sp>
        <p:sp>
          <p:nvSpPr>
            <p:cNvPr id="17" name="Line 115"/>
            <p:cNvSpPr>
              <a:spLocks noChangeShapeType="1"/>
            </p:cNvSpPr>
            <p:nvPr/>
          </p:nvSpPr>
          <p:spPr bwMode="auto">
            <a:xfrm rot="20572078" flipH="1" flipV="1">
              <a:off x="5796038" y="2195879"/>
              <a:ext cx="60176" cy="1860550"/>
            </a:xfrm>
            <a:prstGeom prst="line">
              <a:avLst/>
            </a:prstGeom>
            <a:solidFill>
              <a:schemeClr val="bg1">
                <a:lumMod val="50000"/>
              </a:schemeClr>
            </a:solidFill>
            <a:ln w="19050">
              <a:solidFill>
                <a:srgbClr val="000000"/>
              </a:solidFill>
              <a:round/>
              <a:headEnd/>
              <a:tailEnd/>
            </a:ln>
            <a:effectLst/>
          </p:spPr>
          <p:txBody>
            <a:bodyPr/>
            <a:lstStyle/>
            <a:p>
              <a:pPr>
                <a:defRPr/>
              </a:pPr>
              <a:endParaRPr lang="en-US" dirty="0"/>
            </a:p>
          </p:txBody>
        </p:sp>
        <p:sp>
          <p:nvSpPr>
            <p:cNvPr id="21" name="Arc 118"/>
            <p:cNvSpPr>
              <a:spLocks/>
            </p:cNvSpPr>
            <p:nvPr/>
          </p:nvSpPr>
          <p:spPr bwMode="auto">
            <a:xfrm>
              <a:off x="6139204" y="2146667"/>
              <a:ext cx="1123826" cy="1866282"/>
            </a:xfrm>
            <a:custGeom>
              <a:avLst/>
              <a:gdLst>
                <a:gd name="G0" fmla="+- 205 0 0"/>
                <a:gd name="G1" fmla="+- 21600 0 0"/>
                <a:gd name="G2" fmla="+- 21600 0 0"/>
                <a:gd name="T0" fmla="*/ 0 w 12669"/>
                <a:gd name="T1" fmla="*/ 1 h 21600"/>
                <a:gd name="T2" fmla="*/ 12669 w 12669"/>
                <a:gd name="T3" fmla="*/ 3959 h 21600"/>
                <a:gd name="T4" fmla="*/ 205 w 12669"/>
                <a:gd name="T5" fmla="*/ 21600 h 21600"/>
              </a:gdLst>
              <a:ahLst/>
              <a:cxnLst>
                <a:cxn ang="0">
                  <a:pos x="T0" y="T1"/>
                </a:cxn>
                <a:cxn ang="0">
                  <a:pos x="T2" y="T3"/>
                </a:cxn>
                <a:cxn ang="0">
                  <a:pos x="T4" y="T5"/>
                </a:cxn>
              </a:cxnLst>
              <a:rect l="0" t="0" r="r" b="b"/>
              <a:pathLst>
                <a:path w="12669" h="21600" fill="none" extrusionOk="0">
                  <a:moveTo>
                    <a:pt x="-1" y="0"/>
                  </a:moveTo>
                  <a:cubicBezTo>
                    <a:pt x="68" y="0"/>
                    <a:pt x="136" y="-1"/>
                    <a:pt x="205" y="0"/>
                  </a:cubicBezTo>
                  <a:cubicBezTo>
                    <a:pt x="4668" y="0"/>
                    <a:pt x="9023" y="1383"/>
                    <a:pt x="12669" y="3958"/>
                  </a:cubicBezTo>
                </a:path>
                <a:path w="12669" h="21600" stroke="0" extrusionOk="0">
                  <a:moveTo>
                    <a:pt x="-1" y="0"/>
                  </a:moveTo>
                  <a:cubicBezTo>
                    <a:pt x="68" y="0"/>
                    <a:pt x="136" y="-1"/>
                    <a:pt x="205" y="0"/>
                  </a:cubicBezTo>
                  <a:cubicBezTo>
                    <a:pt x="4668" y="0"/>
                    <a:pt x="9023" y="1383"/>
                    <a:pt x="12669" y="3958"/>
                  </a:cubicBezTo>
                  <a:lnTo>
                    <a:pt x="205" y="21600"/>
                  </a:lnTo>
                  <a:close/>
                </a:path>
              </a:pathLst>
            </a:custGeom>
            <a:solidFill>
              <a:schemeClr val="bg1">
                <a:lumMod val="95000"/>
              </a:schemeClr>
            </a:solidFill>
            <a:ln w="23813">
              <a:solidFill>
                <a:srgbClr val="000000"/>
              </a:solidFill>
              <a:round/>
              <a:headEnd/>
              <a:tailEnd/>
            </a:ln>
          </p:spPr>
          <p:txBody>
            <a:bodyPr/>
            <a:lstStyle/>
            <a:p>
              <a:pPr>
                <a:defRPr/>
              </a:pPr>
              <a:endParaRPr lang="en-US" dirty="0"/>
            </a:p>
          </p:txBody>
        </p:sp>
        <p:sp>
          <p:nvSpPr>
            <p:cNvPr id="22" name="Line 119"/>
            <p:cNvSpPr>
              <a:spLocks noChangeShapeType="1"/>
            </p:cNvSpPr>
            <p:nvPr/>
          </p:nvSpPr>
          <p:spPr bwMode="auto">
            <a:xfrm rot="1797583" flipV="1">
              <a:off x="6590681" y="2340508"/>
              <a:ext cx="197344" cy="1803235"/>
            </a:xfrm>
            <a:prstGeom prst="line">
              <a:avLst/>
            </a:prstGeom>
            <a:solidFill>
              <a:schemeClr val="bg1">
                <a:lumMod val="95000"/>
              </a:schemeClr>
            </a:solidFill>
            <a:ln w="28575">
              <a:solidFill>
                <a:srgbClr val="000000"/>
              </a:solidFill>
              <a:round/>
              <a:headEnd/>
              <a:tailEnd/>
            </a:ln>
            <a:effectLst/>
          </p:spPr>
          <p:txBody>
            <a:bodyPr/>
            <a:lstStyle/>
            <a:p>
              <a:pPr>
                <a:defRPr/>
              </a:pPr>
              <a:endParaRPr lang="en-US" dirty="0"/>
            </a:p>
          </p:txBody>
        </p:sp>
        <p:grpSp>
          <p:nvGrpSpPr>
            <p:cNvPr id="23" name="Group 138"/>
            <p:cNvGrpSpPr>
              <a:grpSpLocks/>
            </p:cNvGrpSpPr>
            <p:nvPr/>
          </p:nvGrpSpPr>
          <p:grpSpPr bwMode="auto">
            <a:xfrm>
              <a:off x="6127821" y="2308592"/>
              <a:ext cx="1946773" cy="1841500"/>
              <a:chOff x="2867" y="1309"/>
              <a:chExt cx="1197" cy="1160"/>
            </a:xfrm>
            <a:solidFill>
              <a:schemeClr val="bg1">
                <a:lumMod val="85000"/>
              </a:schemeClr>
            </a:solidFill>
          </p:grpSpPr>
          <p:sp>
            <p:nvSpPr>
              <p:cNvPr id="24" name="Arc 109"/>
              <p:cNvSpPr>
                <a:spLocks/>
              </p:cNvSpPr>
              <p:nvPr/>
            </p:nvSpPr>
            <p:spPr bwMode="auto">
              <a:xfrm>
                <a:off x="2867" y="1420"/>
                <a:ext cx="1190" cy="950"/>
              </a:xfrm>
              <a:custGeom>
                <a:avLst/>
                <a:gdLst>
                  <a:gd name="G0" fmla="+- 0 0 0"/>
                  <a:gd name="G1" fmla="+- 17629 0 0"/>
                  <a:gd name="G2" fmla="+- 21600 0 0"/>
                  <a:gd name="T0" fmla="*/ 12481 w 21599"/>
                  <a:gd name="T1" fmla="*/ 0 h 17629"/>
                  <a:gd name="T2" fmla="*/ 21599 w 21599"/>
                  <a:gd name="T3" fmla="*/ 17425 h 17629"/>
                  <a:gd name="T4" fmla="*/ 0 w 21599"/>
                  <a:gd name="T5" fmla="*/ 17629 h 17629"/>
                </a:gdLst>
                <a:ahLst/>
                <a:cxnLst>
                  <a:cxn ang="0">
                    <a:pos x="T0" y="T1"/>
                  </a:cxn>
                  <a:cxn ang="0">
                    <a:pos x="T2" y="T3"/>
                  </a:cxn>
                  <a:cxn ang="0">
                    <a:pos x="T4" y="T5"/>
                  </a:cxn>
                </a:cxnLst>
                <a:rect l="0" t="0" r="r" b="b"/>
                <a:pathLst>
                  <a:path w="21599" h="17629" fill="none" extrusionOk="0">
                    <a:moveTo>
                      <a:pt x="12481" y="-1"/>
                    </a:moveTo>
                    <a:cubicBezTo>
                      <a:pt x="18141" y="4007"/>
                      <a:pt x="21533" y="10489"/>
                      <a:pt x="21599" y="17424"/>
                    </a:cubicBezTo>
                  </a:path>
                  <a:path w="21599" h="17629" stroke="0" extrusionOk="0">
                    <a:moveTo>
                      <a:pt x="12481" y="-1"/>
                    </a:moveTo>
                    <a:cubicBezTo>
                      <a:pt x="18141" y="4007"/>
                      <a:pt x="21533" y="10489"/>
                      <a:pt x="21599" y="17424"/>
                    </a:cubicBezTo>
                    <a:lnTo>
                      <a:pt x="0" y="17629"/>
                    </a:lnTo>
                    <a:close/>
                  </a:path>
                </a:pathLst>
              </a:custGeom>
              <a:grpFill/>
              <a:ln w="23813">
                <a:solidFill>
                  <a:srgbClr val="000000"/>
                </a:solidFill>
                <a:round/>
                <a:headEnd/>
                <a:tailEnd/>
              </a:ln>
            </p:spPr>
            <p:txBody>
              <a:bodyPr/>
              <a:lstStyle/>
              <a:p>
                <a:pPr>
                  <a:defRPr/>
                </a:pPr>
                <a:endParaRPr lang="en-US" dirty="0"/>
              </a:p>
            </p:txBody>
          </p:sp>
          <p:sp>
            <p:nvSpPr>
              <p:cNvPr id="25" name="Line 110"/>
              <p:cNvSpPr>
                <a:spLocks noChangeShapeType="1"/>
              </p:cNvSpPr>
              <p:nvPr/>
            </p:nvSpPr>
            <p:spPr bwMode="auto">
              <a:xfrm rot="1797583" flipV="1">
                <a:off x="3155" y="1309"/>
                <a:ext cx="124" cy="1160"/>
              </a:xfrm>
              <a:prstGeom prst="line">
                <a:avLst/>
              </a:prstGeom>
              <a:grpFill/>
              <a:ln w="28575">
                <a:solidFill>
                  <a:srgbClr val="000000"/>
                </a:solidFill>
                <a:round/>
                <a:headEnd/>
                <a:tailEnd/>
              </a:ln>
              <a:effectLst/>
            </p:spPr>
            <p:txBody>
              <a:bodyPr/>
              <a:lstStyle/>
              <a:p>
                <a:pPr>
                  <a:defRPr/>
                </a:pPr>
                <a:endParaRPr lang="en-US" dirty="0"/>
              </a:p>
            </p:txBody>
          </p:sp>
          <p:sp>
            <p:nvSpPr>
              <p:cNvPr id="26" name="Line 111"/>
              <p:cNvSpPr>
                <a:spLocks noChangeShapeType="1"/>
              </p:cNvSpPr>
              <p:nvPr/>
            </p:nvSpPr>
            <p:spPr bwMode="auto">
              <a:xfrm>
                <a:off x="2873" y="2368"/>
                <a:ext cx="1191" cy="0"/>
              </a:xfrm>
              <a:prstGeom prst="line">
                <a:avLst/>
              </a:prstGeom>
              <a:grpFill/>
              <a:ln w="28575">
                <a:solidFill>
                  <a:srgbClr val="000000"/>
                </a:solidFill>
                <a:round/>
                <a:headEnd/>
                <a:tailEnd/>
              </a:ln>
              <a:effectLst/>
            </p:spPr>
            <p:txBody>
              <a:bodyPr/>
              <a:lstStyle/>
              <a:p>
                <a:pPr>
                  <a:defRPr/>
                </a:pPr>
                <a:endParaRPr lang="en-US" dirty="0"/>
              </a:p>
            </p:txBody>
          </p:sp>
        </p:grpSp>
        <p:sp>
          <p:nvSpPr>
            <p:cNvPr id="27" name="Rectangle 142"/>
            <p:cNvSpPr>
              <a:spLocks noChangeArrowheads="1"/>
            </p:cNvSpPr>
            <p:nvPr/>
          </p:nvSpPr>
          <p:spPr bwMode="auto">
            <a:xfrm>
              <a:off x="6627117" y="3002329"/>
              <a:ext cx="873116" cy="948465"/>
            </a:xfrm>
            <a:prstGeom prst="rect">
              <a:avLst/>
            </a:prstGeom>
            <a:noFill/>
            <a:ln w="12700">
              <a:noFill/>
              <a:miter lim="800000"/>
              <a:headEnd/>
              <a:tailEnd/>
            </a:ln>
            <a:effectLst/>
          </p:spPr>
          <p:txBody>
            <a:bodyPr wrap="none" lIns="90488" tIns="44450" rIns="90488" bIns="44450">
              <a:spAutoFit/>
            </a:bodyPr>
            <a:lstStyle/>
            <a:p>
              <a:pPr algn="l">
                <a:lnSpc>
                  <a:spcPct val="90000"/>
                </a:lnSpc>
                <a:defRPr/>
              </a:pPr>
              <a:r>
                <a:rPr lang="en-US" dirty="0">
                  <a:solidFill>
                    <a:srgbClr val="000000"/>
                  </a:solidFill>
                  <a:effectLst/>
                  <a:latin typeface="Arial" panose="020B0604020202020204" pitchFamily="34" charset="0"/>
                  <a:cs typeface="Arial" panose="020B0604020202020204" pitchFamily="34" charset="0"/>
                </a:rPr>
                <a:t>   </a:t>
              </a:r>
              <a:r>
                <a:rPr lang="en-US" sz="2000" dirty="0">
                  <a:solidFill>
                    <a:srgbClr val="000000"/>
                  </a:solidFill>
                  <a:effectLst/>
                  <a:latin typeface="Arial" panose="020B0604020202020204" pitchFamily="34" charset="0"/>
                  <a:cs typeface="Arial" panose="020B0604020202020204" pitchFamily="34" charset="0"/>
                </a:rPr>
                <a:t>Below</a:t>
              </a:r>
            </a:p>
            <a:p>
              <a:pPr algn="l">
                <a:lnSpc>
                  <a:spcPct val="90000"/>
                </a:lnSpc>
                <a:defRPr/>
              </a:pPr>
              <a:r>
                <a:rPr lang="en-US" sz="2000" dirty="0">
                  <a:solidFill>
                    <a:srgbClr val="000000"/>
                  </a:solidFill>
                  <a:effectLst/>
                  <a:latin typeface="Arial" panose="020B0604020202020204" pitchFamily="34" charset="0"/>
                  <a:cs typeface="Arial" panose="020B0604020202020204" pitchFamily="34" charset="0"/>
                </a:rPr>
                <a:t>Average</a:t>
              </a:r>
            </a:p>
            <a:p>
              <a:pPr algn="l">
                <a:lnSpc>
                  <a:spcPct val="90000"/>
                </a:lnSpc>
                <a:defRPr/>
              </a:pPr>
              <a:r>
                <a:rPr lang="en-US" sz="2000" dirty="0">
                  <a:solidFill>
                    <a:srgbClr val="000000"/>
                  </a:solidFill>
                  <a:effectLst/>
                  <a:latin typeface="Arial" panose="020B0604020202020204" pitchFamily="34" charset="0"/>
                  <a:cs typeface="Arial" panose="020B0604020202020204" pitchFamily="34" charset="0"/>
                </a:rPr>
                <a:t>    15%</a:t>
              </a:r>
            </a:p>
          </p:txBody>
        </p:sp>
        <p:sp>
          <p:nvSpPr>
            <p:cNvPr id="28" name="Rectangle 143"/>
            <p:cNvSpPr>
              <a:spLocks noChangeArrowheads="1"/>
            </p:cNvSpPr>
            <p:nvPr/>
          </p:nvSpPr>
          <p:spPr bwMode="auto">
            <a:xfrm>
              <a:off x="6344128" y="4354879"/>
              <a:ext cx="873116" cy="705321"/>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Average</a:t>
              </a:r>
            </a:p>
            <a:p>
              <a:pPr algn="l">
                <a:defRPr/>
              </a:pPr>
              <a:r>
                <a:rPr lang="en-US" sz="2000" dirty="0">
                  <a:solidFill>
                    <a:srgbClr val="000000"/>
                  </a:solidFill>
                  <a:effectLst/>
                  <a:latin typeface="Arial" panose="020B0604020202020204" pitchFamily="34" charset="0"/>
                  <a:cs typeface="Arial" panose="020B0604020202020204" pitchFamily="34" charset="0"/>
                </a:rPr>
                <a:t>    25%</a:t>
              </a:r>
            </a:p>
          </p:txBody>
        </p:sp>
        <p:sp>
          <p:nvSpPr>
            <p:cNvPr id="29" name="Rectangle 144"/>
            <p:cNvSpPr>
              <a:spLocks noChangeArrowheads="1"/>
            </p:cNvSpPr>
            <p:nvPr/>
          </p:nvSpPr>
          <p:spPr bwMode="auto">
            <a:xfrm>
              <a:off x="4592519" y="3554779"/>
              <a:ext cx="873116" cy="1013098"/>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  Above</a:t>
              </a:r>
            </a:p>
            <a:p>
              <a:pPr algn="l">
                <a:defRPr/>
              </a:pPr>
              <a:r>
                <a:rPr lang="en-US" sz="2000" dirty="0">
                  <a:solidFill>
                    <a:srgbClr val="000000"/>
                  </a:solidFill>
                  <a:effectLst/>
                  <a:latin typeface="Arial" panose="020B0604020202020204" pitchFamily="34" charset="0"/>
                  <a:cs typeface="Arial" panose="020B0604020202020204" pitchFamily="34" charset="0"/>
                </a:rPr>
                <a:t>Average</a:t>
              </a:r>
            </a:p>
            <a:p>
              <a:pPr algn="l">
                <a:defRPr/>
              </a:pPr>
              <a:r>
                <a:rPr lang="en-US" sz="2000" dirty="0">
                  <a:solidFill>
                    <a:srgbClr val="000000"/>
                  </a:solidFill>
                  <a:effectLst/>
                  <a:latin typeface="Arial" panose="020B0604020202020204" pitchFamily="34" charset="0"/>
                  <a:cs typeface="Arial" panose="020B0604020202020204" pitchFamily="34" charset="0"/>
                </a:rPr>
                <a:t>    45%</a:t>
              </a:r>
            </a:p>
          </p:txBody>
        </p:sp>
        <p:sp>
          <p:nvSpPr>
            <p:cNvPr id="30" name="Rectangle 145"/>
            <p:cNvSpPr>
              <a:spLocks noChangeArrowheads="1"/>
            </p:cNvSpPr>
            <p:nvPr/>
          </p:nvSpPr>
          <p:spPr bwMode="auto">
            <a:xfrm>
              <a:off x="6222149" y="2392729"/>
              <a:ext cx="558107" cy="705321"/>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Poor</a:t>
              </a:r>
            </a:p>
            <a:p>
              <a:pPr algn="l">
                <a:defRPr/>
              </a:pPr>
              <a:r>
                <a:rPr lang="en-US" sz="2000" dirty="0">
                  <a:solidFill>
                    <a:srgbClr val="000000"/>
                  </a:solidFill>
                  <a:effectLst/>
                  <a:latin typeface="Arial" panose="020B0604020202020204" pitchFamily="34" charset="0"/>
                  <a:cs typeface="Arial" panose="020B0604020202020204" pitchFamily="34" charset="0"/>
                </a:rPr>
                <a:t>10%</a:t>
              </a:r>
            </a:p>
          </p:txBody>
        </p:sp>
        <p:grpSp>
          <p:nvGrpSpPr>
            <p:cNvPr id="34" name="Group 190"/>
            <p:cNvGrpSpPr>
              <a:grpSpLocks/>
            </p:cNvGrpSpPr>
            <p:nvPr/>
          </p:nvGrpSpPr>
          <p:grpSpPr bwMode="auto">
            <a:xfrm>
              <a:off x="5070674" y="2000617"/>
              <a:ext cx="621276" cy="174625"/>
              <a:chOff x="2290" y="1371"/>
              <a:chExt cx="382" cy="134"/>
            </a:xfrm>
          </p:grpSpPr>
          <p:sp>
            <p:nvSpPr>
              <p:cNvPr id="35" name="Line 150"/>
              <p:cNvSpPr>
                <a:spLocks noChangeShapeType="1"/>
              </p:cNvSpPr>
              <p:nvPr/>
            </p:nvSpPr>
            <p:spPr bwMode="auto">
              <a:xfrm>
                <a:off x="2290" y="1371"/>
                <a:ext cx="270" cy="0"/>
              </a:xfrm>
              <a:prstGeom prst="line">
                <a:avLst/>
              </a:prstGeom>
              <a:noFill/>
              <a:ln w="19050">
                <a:solidFill>
                  <a:schemeClr val="tx1"/>
                </a:solidFill>
                <a:round/>
                <a:headEnd/>
                <a:tailEnd/>
              </a:ln>
              <a:effectLst>
                <a:outerShdw dist="17961" dir="2700000" algn="ctr" rotWithShape="0">
                  <a:srgbClr val="000000"/>
                </a:outerShdw>
              </a:effectLst>
            </p:spPr>
            <p:txBody>
              <a:bodyPr/>
              <a:lstStyle/>
              <a:p>
                <a:pPr>
                  <a:defRPr/>
                </a:pPr>
                <a:endParaRPr lang="en-US" dirty="0"/>
              </a:p>
            </p:txBody>
          </p:sp>
          <p:sp>
            <p:nvSpPr>
              <p:cNvPr id="36" name="Line 149"/>
              <p:cNvSpPr>
                <a:spLocks noChangeShapeType="1"/>
              </p:cNvSpPr>
              <p:nvPr/>
            </p:nvSpPr>
            <p:spPr bwMode="auto">
              <a:xfrm>
                <a:off x="2550" y="1373"/>
                <a:ext cx="122" cy="132"/>
              </a:xfrm>
              <a:prstGeom prst="line">
                <a:avLst/>
              </a:prstGeom>
              <a:noFill/>
              <a:ln w="19050">
                <a:solidFill>
                  <a:schemeClr val="tx1"/>
                </a:solidFill>
                <a:round/>
                <a:headEnd/>
                <a:tailEnd type="triangle" w="med" len="med"/>
              </a:ln>
              <a:effectLst>
                <a:outerShdw dist="12700" dir="5400000" algn="ctr" rotWithShape="0">
                  <a:srgbClr val="000000"/>
                </a:outerShdw>
              </a:effectLst>
            </p:spPr>
            <p:txBody>
              <a:bodyPr/>
              <a:lstStyle/>
              <a:p>
                <a:pPr>
                  <a:defRPr/>
                </a:pPr>
                <a:endParaRPr lang="en-US" dirty="0"/>
              </a:p>
            </p:txBody>
          </p:sp>
        </p:grpSp>
        <p:grpSp>
          <p:nvGrpSpPr>
            <p:cNvPr id="6" name="Group 141"/>
            <p:cNvGrpSpPr>
              <a:grpSpLocks/>
            </p:cNvGrpSpPr>
            <p:nvPr/>
          </p:nvGrpSpPr>
          <p:grpSpPr bwMode="auto">
            <a:xfrm>
              <a:off x="6140715" y="3983405"/>
              <a:ext cx="1924005" cy="1874838"/>
              <a:chOff x="2917" y="2403"/>
              <a:chExt cx="1183" cy="1181"/>
            </a:xfrm>
            <a:solidFill>
              <a:schemeClr val="bg1">
                <a:lumMod val="75000"/>
              </a:schemeClr>
            </a:solidFill>
          </p:grpSpPr>
          <p:sp>
            <p:nvSpPr>
              <p:cNvPr id="7" name="Arc 101"/>
              <p:cNvSpPr>
                <a:spLocks/>
              </p:cNvSpPr>
              <p:nvPr/>
            </p:nvSpPr>
            <p:spPr bwMode="auto">
              <a:xfrm>
                <a:off x="2917" y="2403"/>
                <a:ext cx="1183" cy="1176"/>
              </a:xfrm>
              <a:custGeom>
                <a:avLst/>
                <a:gdLst>
                  <a:gd name="G0" fmla="+- 209 0 0"/>
                  <a:gd name="G1" fmla="+- 204 0 0"/>
                  <a:gd name="G2" fmla="+- 21600 0 0"/>
                  <a:gd name="T0" fmla="*/ 21808 w 21809"/>
                  <a:gd name="T1" fmla="*/ 0 h 21804"/>
                  <a:gd name="T2" fmla="*/ 0 w 21809"/>
                  <a:gd name="T3" fmla="*/ 21803 h 21804"/>
                  <a:gd name="T4" fmla="*/ 209 w 21809"/>
                  <a:gd name="T5" fmla="*/ 204 h 21804"/>
                </a:gdLst>
                <a:ahLst/>
                <a:cxnLst>
                  <a:cxn ang="0">
                    <a:pos x="T0" y="T1"/>
                  </a:cxn>
                  <a:cxn ang="0">
                    <a:pos x="T2" y="T3"/>
                  </a:cxn>
                  <a:cxn ang="0">
                    <a:pos x="T4" y="T5"/>
                  </a:cxn>
                </a:cxnLst>
                <a:rect l="0" t="0" r="r" b="b"/>
                <a:pathLst>
                  <a:path w="21809" h="21804" fill="none" extrusionOk="0">
                    <a:moveTo>
                      <a:pt x="21808" y="-1"/>
                    </a:moveTo>
                    <a:cubicBezTo>
                      <a:pt x="21808" y="67"/>
                      <a:pt x="21809" y="135"/>
                      <a:pt x="21809" y="204"/>
                    </a:cubicBezTo>
                    <a:cubicBezTo>
                      <a:pt x="21809" y="12133"/>
                      <a:pt x="12138" y="21804"/>
                      <a:pt x="209" y="21804"/>
                    </a:cubicBezTo>
                    <a:cubicBezTo>
                      <a:pt x="139" y="21804"/>
                      <a:pt x="69" y="21803"/>
                      <a:pt x="0" y="21802"/>
                    </a:cubicBezTo>
                  </a:path>
                  <a:path w="21809" h="21804" stroke="0" extrusionOk="0">
                    <a:moveTo>
                      <a:pt x="21808" y="-1"/>
                    </a:moveTo>
                    <a:cubicBezTo>
                      <a:pt x="21808" y="67"/>
                      <a:pt x="21809" y="135"/>
                      <a:pt x="21809" y="204"/>
                    </a:cubicBezTo>
                    <a:cubicBezTo>
                      <a:pt x="21809" y="12133"/>
                      <a:pt x="12138" y="21804"/>
                      <a:pt x="209" y="21804"/>
                    </a:cubicBezTo>
                    <a:cubicBezTo>
                      <a:pt x="139" y="21804"/>
                      <a:pt x="69" y="21803"/>
                      <a:pt x="0" y="21802"/>
                    </a:cubicBezTo>
                    <a:lnTo>
                      <a:pt x="209" y="204"/>
                    </a:lnTo>
                    <a:close/>
                  </a:path>
                </a:pathLst>
              </a:custGeom>
              <a:grpFill/>
              <a:ln w="28575">
                <a:solidFill>
                  <a:srgbClr val="000000"/>
                </a:solidFill>
                <a:round/>
                <a:headEnd/>
                <a:tailEnd/>
              </a:ln>
            </p:spPr>
            <p:txBody>
              <a:bodyPr/>
              <a:lstStyle/>
              <a:p>
                <a:pPr>
                  <a:defRPr/>
                </a:pPr>
                <a:r>
                  <a:rPr lang="en-US" sz="2000" dirty="0">
                    <a:effectLst/>
                    <a:latin typeface="Arial" panose="020B0604020202020204" pitchFamily="34" charset="0"/>
                    <a:cs typeface="Arial" panose="020B0604020202020204" pitchFamily="34" charset="0"/>
                  </a:rPr>
                  <a:t>Average</a:t>
                </a:r>
              </a:p>
              <a:p>
                <a:pPr>
                  <a:defRPr/>
                </a:pPr>
                <a:r>
                  <a:rPr lang="en-US" sz="2000" dirty="0">
                    <a:effectLst/>
                    <a:latin typeface="Arial" panose="020B0604020202020204" pitchFamily="34" charset="0"/>
                    <a:cs typeface="Arial" panose="020B0604020202020204" pitchFamily="34" charset="0"/>
                  </a:rPr>
                  <a:t>25</a:t>
                </a:r>
                <a:r>
                  <a:rPr lang="en-US" sz="2000" dirty="0">
                    <a:latin typeface="Arial" panose="020B0604020202020204" pitchFamily="34" charset="0"/>
                    <a:cs typeface="Arial" panose="020B0604020202020204" pitchFamily="34" charset="0"/>
                  </a:rPr>
                  <a:t>%</a:t>
                </a:r>
              </a:p>
            </p:txBody>
          </p:sp>
          <p:sp>
            <p:nvSpPr>
              <p:cNvPr id="8" name="Line 102"/>
              <p:cNvSpPr>
                <a:spLocks noChangeShapeType="1"/>
              </p:cNvSpPr>
              <p:nvPr/>
            </p:nvSpPr>
            <p:spPr bwMode="auto">
              <a:xfrm>
                <a:off x="2926" y="2413"/>
                <a:ext cx="0" cy="1171"/>
              </a:xfrm>
              <a:prstGeom prst="line">
                <a:avLst/>
              </a:prstGeom>
              <a:grpFill/>
              <a:ln w="28575">
                <a:solidFill>
                  <a:srgbClr val="000000"/>
                </a:solidFill>
                <a:round/>
                <a:headEnd/>
                <a:tailEnd/>
              </a:ln>
              <a:effectLst/>
            </p:spPr>
            <p:txBody>
              <a:bodyPr/>
              <a:lstStyle/>
              <a:p>
                <a:pPr>
                  <a:defRPr/>
                </a:pPr>
                <a:endParaRPr lang="en-US" dirty="0"/>
              </a:p>
            </p:txBody>
          </p:sp>
          <p:sp>
            <p:nvSpPr>
              <p:cNvPr id="9" name="Line 103"/>
              <p:cNvSpPr>
                <a:spLocks noChangeShapeType="1"/>
              </p:cNvSpPr>
              <p:nvPr/>
            </p:nvSpPr>
            <p:spPr bwMode="auto">
              <a:xfrm>
                <a:off x="2917" y="2404"/>
                <a:ext cx="1170" cy="0"/>
              </a:xfrm>
              <a:prstGeom prst="line">
                <a:avLst/>
              </a:prstGeom>
              <a:grpFill/>
              <a:ln w="28575">
                <a:solidFill>
                  <a:srgbClr val="000000"/>
                </a:solidFill>
                <a:round/>
                <a:headEnd/>
                <a:tailEnd/>
              </a:ln>
              <a:effectLst/>
            </p:spPr>
            <p:txBody>
              <a:bodyPr/>
              <a:lstStyle/>
              <a:p>
                <a:pPr>
                  <a:defRPr/>
                </a:pPr>
                <a:endParaRPr lang="en-US" dirty="0"/>
              </a:p>
            </p:txBody>
          </p:sp>
        </p:grpSp>
      </p:grpSp>
    </p:spTree>
    <p:extLst>
      <p:ext uri="{BB962C8B-B14F-4D97-AF65-F5344CB8AC3E}">
        <p14:creationId xmlns:p14="http://schemas.microsoft.com/office/powerpoint/2010/main" val="672703562"/>
      </p:ext>
    </p:extLst>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922896" y="648840"/>
            <a:ext cx="10337562" cy="762000"/>
          </a:xfrm>
        </p:spPr>
        <p:txBody>
          <a:bodyPr/>
          <a:lstStyle/>
          <a:p>
            <a:pPr>
              <a:defRPr/>
            </a:pPr>
            <a:r>
              <a:rPr lang="en-US" dirty="0"/>
              <a:t>Summarizing Quantitative Data</a:t>
            </a:r>
          </a:p>
        </p:txBody>
      </p:sp>
      <p:sp>
        <p:nvSpPr>
          <p:cNvPr id="16387" name="Rectangle 3"/>
          <p:cNvSpPr>
            <a:spLocks noGrp="1" noChangeArrowheads="1"/>
          </p:cNvSpPr>
          <p:nvPr>
            <p:ph idx="1"/>
          </p:nvPr>
        </p:nvSpPr>
        <p:spPr>
          <a:xfrm>
            <a:off x="921188" y="1282412"/>
            <a:ext cx="7307659" cy="479425"/>
          </a:xfrm>
        </p:spPr>
        <p:txBody>
          <a:bodyPr/>
          <a:lstStyle/>
          <a:p>
            <a:pPr marL="339725" indent="-339725">
              <a:buSzPct val="100000"/>
              <a:defRPr/>
            </a:pPr>
            <a:r>
              <a:rPr lang="en-US" dirty="0"/>
              <a:t>Frequency Distribution</a:t>
            </a:r>
          </a:p>
        </p:txBody>
      </p:sp>
      <p:sp>
        <p:nvSpPr>
          <p:cNvPr id="16395" name="Rectangle 11"/>
          <p:cNvSpPr>
            <a:spLocks noChangeArrowheads="1"/>
          </p:cNvSpPr>
          <p:nvPr/>
        </p:nvSpPr>
        <p:spPr bwMode="auto">
          <a:xfrm>
            <a:off x="925410" y="1726913"/>
            <a:ext cx="9774864" cy="468312"/>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Relative Frequency and Percent Frequency Distributions</a:t>
            </a:r>
          </a:p>
        </p:txBody>
      </p:sp>
      <p:sp>
        <p:nvSpPr>
          <p:cNvPr id="16397" name="Rectangle 13"/>
          <p:cNvSpPr>
            <a:spLocks noChangeArrowheads="1"/>
          </p:cNvSpPr>
          <p:nvPr/>
        </p:nvSpPr>
        <p:spPr bwMode="auto">
          <a:xfrm>
            <a:off x="925410" y="2158039"/>
            <a:ext cx="7307659" cy="492125"/>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Histogram</a:t>
            </a:r>
          </a:p>
        </p:txBody>
      </p:sp>
      <p:sp>
        <p:nvSpPr>
          <p:cNvPr id="16398" name="Rectangle 14"/>
          <p:cNvSpPr>
            <a:spLocks noChangeArrowheads="1"/>
          </p:cNvSpPr>
          <p:nvPr/>
        </p:nvSpPr>
        <p:spPr bwMode="auto">
          <a:xfrm>
            <a:off x="921188" y="2580624"/>
            <a:ext cx="7307659" cy="454025"/>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Cumulative Distributions</a:t>
            </a:r>
          </a:p>
        </p:txBody>
      </p:sp>
      <p:sp>
        <p:nvSpPr>
          <p:cNvPr id="16399" name="Rectangle 15"/>
          <p:cNvSpPr>
            <a:spLocks noChangeArrowheads="1"/>
          </p:cNvSpPr>
          <p:nvPr/>
        </p:nvSpPr>
        <p:spPr bwMode="auto">
          <a:xfrm>
            <a:off x="921188" y="3013046"/>
            <a:ext cx="7307659" cy="492125"/>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Stem-and-Leaf Display</a:t>
            </a:r>
          </a:p>
        </p:txBody>
      </p:sp>
      <p:sp>
        <p:nvSpPr>
          <p:cNvPr id="2" name="Slide Number Placeholder 1"/>
          <p:cNvSpPr>
            <a:spLocks noGrp="1"/>
          </p:cNvSpPr>
          <p:nvPr>
            <p:ph type="sldNum" sz="quarter" idx="12"/>
          </p:nvPr>
        </p:nvSpPr>
        <p:spPr/>
        <p:txBody>
          <a:bodyPr/>
          <a:lstStyle/>
          <a:p>
            <a:fld id="{949EBC64-41CB-41B8-B6DF-9B1367312BD4}" type="slidenum">
              <a:rPr lang="en-US" smtClean="0"/>
              <a:t>16</a:t>
            </a:fld>
            <a:endParaRPr lang="en-US"/>
          </a:p>
        </p:txBody>
      </p:sp>
    </p:spTree>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7" name="Rectangle 9"/>
          <p:cNvSpPr>
            <a:spLocks noChangeArrowheads="1"/>
          </p:cNvSpPr>
          <p:nvPr/>
        </p:nvSpPr>
        <p:spPr bwMode="auto">
          <a:xfrm>
            <a:off x="1263866" y="1638302"/>
            <a:ext cx="9849612" cy="1749668"/>
          </a:xfrm>
          <a:prstGeom prst="rect">
            <a:avLst/>
          </a:prstGeom>
          <a:noFill/>
          <a:ln w="12700">
            <a:noFill/>
            <a:miter lim="800000"/>
            <a:headEnd/>
            <a:tailEnd/>
          </a:ln>
          <a:effectLst/>
        </p:spPr>
        <p:txBody>
          <a:bodyPr lIns="90488" tIns="44450" rIns="90488" bIns="44450"/>
          <a:lstStyle/>
          <a:p>
            <a:pPr indent="339725" algn="l">
              <a:spcBef>
                <a:spcPct val="20000"/>
              </a:spcBef>
              <a:buClr>
                <a:srgbClr val="FFFF00"/>
              </a:buClr>
              <a:buSzPct val="80000"/>
              <a:buFont typeface="Monotype Sorts" pitchFamily="2" charset="2"/>
              <a:buNone/>
              <a:defRPr/>
            </a:pPr>
            <a:r>
              <a:rPr lang="en-US" sz="2400" dirty="0">
                <a:solidFill>
                  <a:srgbClr val="000000"/>
                </a:solidFill>
                <a:effectLst/>
                <a:latin typeface="+mn-lt"/>
                <a:cs typeface="Arial" panose="020B0604020202020204" pitchFamily="34" charset="0"/>
              </a:rPr>
              <a:t>The manager of Hudson Auto would like to gain a better understanding of the cost of parts used in the engine tune-ups performed in the shop.  She examines 50 customer invoices for tune-ups.  The costs of parts, rounded to the nearest dollar, are listed on the next slide.</a:t>
            </a:r>
          </a:p>
        </p:txBody>
      </p:sp>
      <p:sp>
        <p:nvSpPr>
          <p:cNvPr id="17510" name="Rectangle 102"/>
          <p:cNvSpPr>
            <a:spLocks noGrp="1" noChangeArrowheads="1"/>
          </p:cNvSpPr>
          <p:nvPr>
            <p:ph type="title"/>
          </p:nvPr>
        </p:nvSpPr>
        <p:spPr>
          <a:xfrm>
            <a:off x="910227" y="650709"/>
            <a:ext cx="10337562" cy="757237"/>
          </a:xfrm>
        </p:spPr>
        <p:txBody>
          <a:bodyPr/>
          <a:lstStyle/>
          <a:p>
            <a:pPr>
              <a:defRPr/>
            </a:pPr>
            <a:r>
              <a:rPr lang="en-US" dirty="0"/>
              <a:t>Frequency Distribution</a:t>
            </a:r>
          </a:p>
        </p:txBody>
      </p:sp>
      <p:sp>
        <p:nvSpPr>
          <p:cNvPr id="17508" name="Rectangle 100"/>
          <p:cNvSpPr>
            <a:spLocks noGrp="1" noChangeArrowheads="1"/>
          </p:cNvSpPr>
          <p:nvPr>
            <p:ph idx="1"/>
          </p:nvPr>
        </p:nvSpPr>
        <p:spPr>
          <a:xfrm>
            <a:off x="923297" y="1272621"/>
            <a:ext cx="7330886" cy="569913"/>
          </a:xfrm>
        </p:spPr>
        <p:txBody>
          <a:bodyPr/>
          <a:lstStyle/>
          <a:p>
            <a:pPr marL="339725" indent="-339725">
              <a:defRPr/>
            </a:pPr>
            <a:r>
              <a:rPr lang="en-US" dirty="0"/>
              <a:t>Example:  Hudson Auto Repair</a:t>
            </a:r>
          </a:p>
        </p:txBody>
      </p:sp>
      <p:sp>
        <p:nvSpPr>
          <p:cNvPr id="2" name="Slide Number Placeholder 1"/>
          <p:cNvSpPr>
            <a:spLocks noGrp="1"/>
          </p:cNvSpPr>
          <p:nvPr>
            <p:ph type="sldNum" sz="quarter" idx="12"/>
          </p:nvPr>
        </p:nvSpPr>
        <p:spPr/>
        <p:txBody>
          <a:bodyPr/>
          <a:lstStyle/>
          <a:p>
            <a:fld id="{949EBC64-41CB-41B8-B6DF-9B1367312BD4}" type="slidenum">
              <a:rPr lang="en-US" smtClean="0"/>
              <a:t>17</a:t>
            </a:fld>
            <a:endParaRPr lang="en-US"/>
          </a:p>
        </p:txBody>
      </p:sp>
    </p:spTree>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3"/>
          <p:cNvSpPr>
            <a:spLocks noChangeArrowheads="1"/>
          </p:cNvSpPr>
          <p:nvPr/>
        </p:nvSpPr>
        <p:spPr bwMode="auto">
          <a:xfrm>
            <a:off x="3391921" y="1773115"/>
            <a:ext cx="5259706" cy="509588"/>
          </a:xfrm>
          <a:prstGeom prst="rect">
            <a:avLst/>
          </a:prstGeom>
          <a:noFill/>
          <a:ln w="12700">
            <a:noFill/>
            <a:miter lim="800000"/>
            <a:headEnd/>
            <a:tailEnd/>
          </a:ln>
          <a:effectLst/>
        </p:spPr>
        <p:txBody>
          <a:bodyPr lIns="90488" tIns="44450" rIns="90488" bIns="44450"/>
          <a:lstStyle/>
          <a:p>
            <a:pPr marL="342900" indent="-342900" algn="l">
              <a:lnSpc>
                <a:spcPct val="90000"/>
              </a:lnSpc>
              <a:spcBef>
                <a:spcPct val="20000"/>
              </a:spcBef>
              <a:buSzPct val="75000"/>
              <a:buFont typeface="Monotype Sorts" pitchFamily="2" charset="2"/>
              <a:buNone/>
              <a:defRPr/>
            </a:pPr>
            <a:r>
              <a:rPr lang="en-US" sz="2400" dirty="0">
                <a:solidFill>
                  <a:srgbClr val="000000"/>
                </a:solidFill>
                <a:effectLst/>
                <a:latin typeface="+mn-lt"/>
                <a:cs typeface="Arial" panose="020B0604020202020204" pitchFamily="34" charset="0"/>
              </a:rPr>
              <a:t>Sample of Parts Cost($) for 50 Tune-ups</a:t>
            </a:r>
          </a:p>
        </p:txBody>
      </p:sp>
      <p:sp>
        <p:nvSpPr>
          <p:cNvPr id="268296" name="Rectangle 8"/>
          <p:cNvSpPr>
            <a:spLocks noChangeArrowheads="1"/>
          </p:cNvSpPr>
          <p:nvPr/>
        </p:nvSpPr>
        <p:spPr bwMode="auto">
          <a:xfrm>
            <a:off x="910227" y="629193"/>
            <a:ext cx="10337562" cy="757237"/>
          </a:xfrm>
          <a:prstGeom prst="rect">
            <a:avLst/>
          </a:prstGeom>
          <a:noFill/>
          <a:ln w="12700">
            <a:noFill/>
            <a:miter lim="800000"/>
            <a:headEnd/>
            <a:tailEnd/>
          </a:ln>
          <a:effectLst/>
        </p:spPr>
        <p:txBody>
          <a:bodyPr lIns="90488" tIns="44450" rIns="90488" bIns="44450" anchor="ctr"/>
          <a:lstStyle/>
          <a:p>
            <a:pPr algn="l">
              <a:defRPr/>
            </a:pPr>
            <a:r>
              <a:rPr lang="en-US" sz="3200" dirty="0">
                <a:effectLst/>
                <a:latin typeface="+mn-lt"/>
                <a:cs typeface="Arial" panose="020B0604020202020204" pitchFamily="34" charset="0"/>
              </a:rPr>
              <a:t>Frequency Distribution</a:t>
            </a:r>
          </a:p>
        </p:txBody>
      </p:sp>
      <p:sp>
        <p:nvSpPr>
          <p:cNvPr id="268297" name="Rectangle 9"/>
          <p:cNvSpPr>
            <a:spLocks noChangeArrowheads="1"/>
          </p:cNvSpPr>
          <p:nvPr/>
        </p:nvSpPr>
        <p:spPr bwMode="auto">
          <a:xfrm>
            <a:off x="923297" y="1240347"/>
            <a:ext cx="7330886" cy="569913"/>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Example:  Hudson Auto Repair</a:t>
            </a:r>
          </a:p>
        </p:txBody>
      </p:sp>
      <p:sp>
        <p:nvSpPr>
          <p:cNvPr id="4" name="Rectangle 5"/>
          <p:cNvSpPr>
            <a:spLocks noChangeArrowheads="1"/>
          </p:cNvSpPr>
          <p:nvPr/>
        </p:nvSpPr>
        <p:spPr bwMode="auto">
          <a:xfrm>
            <a:off x="1030379" y="2277940"/>
            <a:ext cx="9997623" cy="2033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grpSp>
        <p:nvGrpSpPr>
          <p:cNvPr id="5" name="Group 172"/>
          <p:cNvGrpSpPr>
            <a:grpSpLocks/>
          </p:cNvGrpSpPr>
          <p:nvPr/>
        </p:nvGrpSpPr>
        <p:grpSpPr bwMode="auto">
          <a:xfrm>
            <a:off x="1030379" y="2265272"/>
            <a:ext cx="9997623" cy="2033611"/>
            <a:chOff x="488" y="1390"/>
            <a:chExt cx="4735" cy="1281"/>
          </a:xfrm>
          <a:solidFill>
            <a:schemeClr val="bg1">
              <a:lumMod val="95000"/>
            </a:schemeClr>
          </a:solidFill>
        </p:grpSpPr>
        <p:sp>
          <p:nvSpPr>
            <p:cNvPr id="268317" name="Rectangle 6"/>
            <p:cNvSpPr>
              <a:spLocks noChangeArrowheads="1"/>
            </p:cNvSpPr>
            <p:nvPr/>
          </p:nvSpPr>
          <p:spPr bwMode="auto">
            <a:xfrm>
              <a:off x="488" y="1390"/>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18" name="Rectangle 7"/>
            <p:cNvSpPr>
              <a:spLocks noChangeArrowheads="1"/>
            </p:cNvSpPr>
            <p:nvPr/>
          </p:nvSpPr>
          <p:spPr bwMode="auto">
            <a:xfrm>
              <a:off x="488" y="1398"/>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19" name="Rectangle 8"/>
            <p:cNvSpPr>
              <a:spLocks noChangeArrowheads="1"/>
            </p:cNvSpPr>
            <p:nvPr/>
          </p:nvSpPr>
          <p:spPr bwMode="auto">
            <a:xfrm>
              <a:off x="488" y="1405"/>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20" name="Rectangle 9"/>
            <p:cNvSpPr>
              <a:spLocks noChangeArrowheads="1"/>
            </p:cNvSpPr>
            <p:nvPr/>
          </p:nvSpPr>
          <p:spPr bwMode="auto">
            <a:xfrm>
              <a:off x="488" y="1413"/>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21" name="Rectangle 10"/>
            <p:cNvSpPr>
              <a:spLocks noChangeArrowheads="1"/>
            </p:cNvSpPr>
            <p:nvPr/>
          </p:nvSpPr>
          <p:spPr bwMode="auto">
            <a:xfrm>
              <a:off x="488" y="1421"/>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22" name="Rectangle 11"/>
            <p:cNvSpPr>
              <a:spLocks noChangeArrowheads="1"/>
            </p:cNvSpPr>
            <p:nvPr/>
          </p:nvSpPr>
          <p:spPr bwMode="auto">
            <a:xfrm>
              <a:off x="488" y="1429"/>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23" name="Rectangle 12"/>
            <p:cNvSpPr>
              <a:spLocks noChangeArrowheads="1"/>
            </p:cNvSpPr>
            <p:nvPr/>
          </p:nvSpPr>
          <p:spPr bwMode="auto">
            <a:xfrm>
              <a:off x="488" y="1436"/>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24" name="Rectangle 13"/>
            <p:cNvSpPr>
              <a:spLocks noChangeArrowheads="1"/>
            </p:cNvSpPr>
            <p:nvPr/>
          </p:nvSpPr>
          <p:spPr bwMode="auto">
            <a:xfrm>
              <a:off x="488" y="1444"/>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25" name="Rectangle 14"/>
            <p:cNvSpPr>
              <a:spLocks noChangeArrowheads="1"/>
            </p:cNvSpPr>
            <p:nvPr/>
          </p:nvSpPr>
          <p:spPr bwMode="auto">
            <a:xfrm>
              <a:off x="488" y="1452"/>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26" name="Rectangle 15"/>
            <p:cNvSpPr>
              <a:spLocks noChangeArrowheads="1"/>
            </p:cNvSpPr>
            <p:nvPr/>
          </p:nvSpPr>
          <p:spPr bwMode="auto">
            <a:xfrm>
              <a:off x="488" y="1459"/>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27" name="Rectangle 16"/>
            <p:cNvSpPr>
              <a:spLocks noChangeArrowheads="1"/>
            </p:cNvSpPr>
            <p:nvPr/>
          </p:nvSpPr>
          <p:spPr bwMode="auto">
            <a:xfrm>
              <a:off x="488" y="1467"/>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28" name="Rectangle 17"/>
            <p:cNvSpPr>
              <a:spLocks noChangeArrowheads="1"/>
            </p:cNvSpPr>
            <p:nvPr/>
          </p:nvSpPr>
          <p:spPr bwMode="auto">
            <a:xfrm>
              <a:off x="488" y="1475"/>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29" name="Rectangle 18"/>
            <p:cNvSpPr>
              <a:spLocks noChangeArrowheads="1"/>
            </p:cNvSpPr>
            <p:nvPr/>
          </p:nvSpPr>
          <p:spPr bwMode="auto">
            <a:xfrm>
              <a:off x="488" y="1483"/>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30" name="Rectangle 19"/>
            <p:cNvSpPr>
              <a:spLocks noChangeArrowheads="1"/>
            </p:cNvSpPr>
            <p:nvPr/>
          </p:nvSpPr>
          <p:spPr bwMode="auto">
            <a:xfrm>
              <a:off x="488" y="1490"/>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31" name="Rectangle 20"/>
            <p:cNvSpPr>
              <a:spLocks noChangeArrowheads="1"/>
            </p:cNvSpPr>
            <p:nvPr/>
          </p:nvSpPr>
          <p:spPr bwMode="auto">
            <a:xfrm>
              <a:off x="488" y="1498"/>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32" name="Rectangle 21"/>
            <p:cNvSpPr>
              <a:spLocks noChangeArrowheads="1"/>
            </p:cNvSpPr>
            <p:nvPr/>
          </p:nvSpPr>
          <p:spPr bwMode="auto">
            <a:xfrm>
              <a:off x="488" y="1506"/>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33" name="Rectangle 22"/>
            <p:cNvSpPr>
              <a:spLocks noChangeArrowheads="1"/>
            </p:cNvSpPr>
            <p:nvPr/>
          </p:nvSpPr>
          <p:spPr bwMode="auto">
            <a:xfrm>
              <a:off x="488" y="1513"/>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34" name="Rectangle 23"/>
            <p:cNvSpPr>
              <a:spLocks noChangeArrowheads="1"/>
            </p:cNvSpPr>
            <p:nvPr/>
          </p:nvSpPr>
          <p:spPr bwMode="auto">
            <a:xfrm>
              <a:off x="488" y="1521"/>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35" name="Rectangle 24"/>
            <p:cNvSpPr>
              <a:spLocks noChangeArrowheads="1"/>
            </p:cNvSpPr>
            <p:nvPr/>
          </p:nvSpPr>
          <p:spPr bwMode="auto">
            <a:xfrm>
              <a:off x="488" y="1529"/>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36" name="Rectangle 25"/>
            <p:cNvSpPr>
              <a:spLocks noChangeArrowheads="1"/>
            </p:cNvSpPr>
            <p:nvPr/>
          </p:nvSpPr>
          <p:spPr bwMode="auto">
            <a:xfrm>
              <a:off x="488" y="1537"/>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37" name="Rectangle 26"/>
            <p:cNvSpPr>
              <a:spLocks noChangeArrowheads="1"/>
            </p:cNvSpPr>
            <p:nvPr/>
          </p:nvSpPr>
          <p:spPr bwMode="auto">
            <a:xfrm>
              <a:off x="488" y="1544"/>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38" name="Rectangle 27"/>
            <p:cNvSpPr>
              <a:spLocks noChangeArrowheads="1"/>
            </p:cNvSpPr>
            <p:nvPr/>
          </p:nvSpPr>
          <p:spPr bwMode="auto">
            <a:xfrm>
              <a:off x="488" y="1552"/>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39" name="Rectangle 28"/>
            <p:cNvSpPr>
              <a:spLocks noChangeArrowheads="1"/>
            </p:cNvSpPr>
            <p:nvPr/>
          </p:nvSpPr>
          <p:spPr bwMode="auto">
            <a:xfrm>
              <a:off x="488" y="1560"/>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40" name="Rectangle 29"/>
            <p:cNvSpPr>
              <a:spLocks noChangeArrowheads="1"/>
            </p:cNvSpPr>
            <p:nvPr/>
          </p:nvSpPr>
          <p:spPr bwMode="auto">
            <a:xfrm>
              <a:off x="488" y="1567"/>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41" name="Rectangle 30"/>
            <p:cNvSpPr>
              <a:spLocks noChangeArrowheads="1"/>
            </p:cNvSpPr>
            <p:nvPr/>
          </p:nvSpPr>
          <p:spPr bwMode="auto">
            <a:xfrm>
              <a:off x="488" y="1575"/>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42" name="Rectangle 31"/>
            <p:cNvSpPr>
              <a:spLocks noChangeArrowheads="1"/>
            </p:cNvSpPr>
            <p:nvPr/>
          </p:nvSpPr>
          <p:spPr bwMode="auto">
            <a:xfrm>
              <a:off x="488" y="1583"/>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43" name="Rectangle 32"/>
            <p:cNvSpPr>
              <a:spLocks noChangeArrowheads="1"/>
            </p:cNvSpPr>
            <p:nvPr/>
          </p:nvSpPr>
          <p:spPr bwMode="auto">
            <a:xfrm>
              <a:off x="488" y="1591"/>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44" name="Rectangle 33"/>
            <p:cNvSpPr>
              <a:spLocks noChangeArrowheads="1"/>
            </p:cNvSpPr>
            <p:nvPr/>
          </p:nvSpPr>
          <p:spPr bwMode="auto">
            <a:xfrm>
              <a:off x="488" y="1598"/>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45" name="Rectangle 34"/>
            <p:cNvSpPr>
              <a:spLocks noChangeArrowheads="1"/>
            </p:cNvSpPr>
            <p:nvPr/>
          </p:nvSpPr>
          <p:spPr bwMode="auto">
            <a:xfrm>
              <a:off x="488" y="1606"/>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46" name="Rectangle 35"/>
            <p:cNvSpPr>
              <a:spLocks noChangeArrowheads="1"/>
            </p:cNvSpPr>
            <p:nvPr/>
          </p:nvSpPr>
          <p:spPr bwMode="auto">
            <a:xfrm>
              <a:off x="488" y="1614"/>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47" name="Rectangle 36"/>
            <p:cNvSpPr>
              <a:spLocks noChangeArrowheads="1"/>
            </p:cNvSpPr>
            <p:nvPr/>
          </p:nvSpPr>
          <p:spPr bwMode="auto">
            <a:xfrm>
              <a:off x="488" y="1622"/>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48" name="Rectangle 37"/>
            <p:cNvSpPr>
              <a:spLocks noChangeArrowheads="1"/>
            </p:cNvSpPr>
            <p:nvPr/>
          </p:nvSpPr>
          <p:spPr bwMode="auto">
            <a:xfrm>
              <a:off x="488" y="1629"/>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49" name="Rectangle 38"/>
            <p:cNvSpPr>
              <a:spLocks noChangeArrowheads="1"/>
            </p:cNvSpPr>
            <p:nvPr/>
          </p:nvSpPr>
          <p:spPr bwMode="auto">
            <a:xfrm>
              <a:off x="488" y="1637"/>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50" name="Rectangle 39"/>
            <p:cNvSpPr>
              <a:spLocks noChangeArrowheads="1"/>
            </p:cNvSpPr>
            <p:nvPr/>
          </p:nvSpPr>
          <p:spPr bwMode="auto">
            <a:xfrm>
              <a:off x="488" y="1645"/>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51" name="Rectangle 40"/>
            <p:cNvSpPr>
              <a:spLocks noChangeArrowheads="1"/>
            </p:cNvSpPr>
            <p:nvPr/>
          </p:nvSpPr>
          <p:spPr bwMode="auto">
            <a:xfrm>
              <a:off x="488" y="1652"/>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52" name="Rectangle 41"/>
            <p:cNvSpPr>
              <a:spLocks noChangeArrowheads="1"/>
            </p:cNvSpPr>
            <p:nvPr/>
          </p:nvSpPr>
          <p:spPr bwMode="auto">
            <a:xfrm>
              <a:off x="488" y="1660"/>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53" name="Rectangle 42"/>
            <p:cNvSpPr>
              <a:spLocks noChangeArrowheads="1"/>
            </p:cNvSpPr>
            <p:nvPr/>
          </p:nvSpPr>
          <p:spPr bwMode="auto">
            <a:xfrm>
              <a:off x="488" y="1668"/>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54" name="Rectangle 43"/>
            <p:cNvSpPr>
              <a:spLocks noChangeArrowheads="1"/>
            </p:cNvSpPr>
            <p:nvPr/>
          </p:nvSpPr>
          <p:spPr bwMode="auto">
            <a:xfrm>
              <a:off x="488" y="1676"/>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55" name="Rectangle 44"/>
            <p:cNvSpPr>
              <a:spLocks noChangeArrowheads="1"/>
            </p:cNvSpPr>
            <p:nvPr/>
          </p:nvSpPr>
          <p:spPr bwMode="auto">
            <a:xfrm>
              <a:off x="488" y="1683"/>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56" name="Rectangle 45"/>
            <p:cNvSpPr>
              <a:spLocks noChangeArrowheads="1"/>
            </p:cNvSpPr>
            <p:nvPr/>
          </p:nvSpPr>
          <p:spPr bwMode="auto">
            <a:xfrm>
              <a:off x="488" y="1691"/>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57" name="Rectangle 46"/>
            <p:cNvSpPr>
              <a:spLocks noChangeArrowheads="1"/>
            </p:cNvSpPr>
            <p:nvPr/>
          </p:nvSpPr>
          <p:spPr bwMode="auto">
            <a:xfrm>
              <a:off x="488" y="1699"/>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58" name="Rectangle 47"/>
            <p:cNvSpPr>
              <a:spLocks noChangeArrowheads="1"/>
            </p:cNvSpPr>
            <p:nvPr/>
          </p:nvSpPr>
          <p:spPr bwMode="auto">
            <a:xfrm>
              <a:off x="488" y="1706"/>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59" name="Rectangle 48"/>
            <p:cNvSpPr>
              <a:spLocks noChangeArrowheads="1"/>
            </p:cNvSpPr>
            <p:nvPr/>
          </p:nvSpPr>
          <p:spPr bwMode="auto">
            <a:xfrm>
              <a:off x="488" y="1714"/>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60" name="Rectangle 49"/>
            <p:cNvSpPr>
              <a:spLocks noChangeArrowheads="1"/>
            </p:cNvSpPr>
            <p:nvPr/>
          </p:nvSpPr>
          <p:spPr bwMode="auto">
            <a:xfrm>
              <a:off x="488" y="1722"/>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61" name="Rectangle 50"/>
            <p:cNvSpPr>
              <a:spLocks noChangeArrowheads="1"/>
            </p:cNvSpPr>
            <p:nvPr/>
          </p:nvSpPr>
          <p:spPr bwMode="auto">
            <a:xfrm>
              <a:off x="488" y="1730"/>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62" name="Rectangle 51"/>
            <p:cNvSpPr>
              <a:spLocks noChangeArrowheads="1"/>
            </p:cNvSpPr>
            <p:nvPr/>
          </p:nvSpPr>
          <p:spPr bwMode="auto">
            <a:xfrm>
              <a:off x="488" y="1737"/>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63" name="Rectangle 52"/>
            <p:cNvSpPr>
              <a:spLocks noChangeArrowheads="1"/>
            </p:cNvSpPr>
            <p:nvPr/>
          </p:nvSpPr>
          <p:spPr bwMode="auto">
            <a:xfrm>
              <a:off x="488" y="1745"/>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64" name="Rectangle 53"/>
            <p:cNvSpPr>
              <a:spLocks noChangeArrowheads="1"/>
            </p:cNvSpPr>
            <p:nvPr/>
          </p:nvSpPr>
          <p:spPr bwMode="auto">
            <a:xfrm>
              <a:off x="488" y="1753"/>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65" name="Rectangle 54"/>
            <p:cNvSpPr>
              <a:spLocks noChangeArrowheads="1"/>
            </p:cNvSpPr>
            <p:nvPr/>
          </p:nvSpPr>
          <p:spPr bwMode="auto">
            <a:xfrm>
              <a:off x="488" y="1760"/>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66" name="Rectangle 55"/>
            <p:cNvSpPr>
              <a:spLocks noChangeArrowheads="1"/>
            </p:cNvSpPr>
            <p:nvPr/>
          </p:nvSpPr>
          <p:spPr bwMode="auto">
            <a:xfrm>
              <a:off x="488" y="1768"/>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67" name="Rectangle 56"/>
            <p:cNvSpPr>
              <a:spLocks noChangeArrowheads="1"/>
            </p:cNvSpPr>
            <p:nvPr/>
          </p:nvSpPr>
          <p:spPr bwMode="auto">
            <a:xfrm>
              <a:off x="488" y="1776"/>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68" name="Rectangle 57"/>
            <p:cNvSpPr>
              <a:spLocks noChangeArrowheads="1"/>
            </p:cNvSpPr>
            <p:nvPr/>
          </p:nvSpPr>
          <p:spPr bwMode="auto">
            <a:xfrm>
              <a:off x="488" y="1784"/>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69" name="Rectangle 58"/>
            <p:cNvSpPr>
              <a:spLocks noChangeArrowheads="1"/>
            </p:cNvSpPr>
            <p:nvPr/>
          </p:nvSpPr>
          <p:spPr bwMode="auto">
            <a:xfrm>
              <a:off x="488" y="1791"/>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70" name="Rectangle 59"/>
            <p:cNvSpPr>
              <a:spLocks noChangeArrowheads="1"/>
            </p:cNvSpPr>
            <p:nvPr/>
          </p:nvSpPr>
          <p:spPr bwMode="auto">
            <a:xfrm>
              <a:off x="488" y="1799"/>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71" name="Rectangle 60"/>
            <p:cNvSpPr>
              <a:spLocks noChangeArrowheads="1"/>
            </p:cNvSpPr>
            <p:nvPr/>
          </p:nvSpPr>
          <p:spPr bwMode="auto">
            <a:xfrm>
              <a:off x="488" y="1807"/>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72" name="Rectangle 61"/>
            <p:cNvSpPr>
              <a:spLocks noChangeArrowheads="1"/>
            </p:cNvSpPr>
            <p:nvPr/>
          </p:nvSpPr>
          <p:spPr bwMode="auto">
            <a:xfrm>
              <a:off x="488" y="1814"/>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73" name="Rectangle 62"/>
            <p:cNvSpPr>
              <a:spLocks noChangeArrowheads="1"/>
            </p:cNvSpPr>
            <p:nvPr/>
          </p:nvSpPr>
          <p:spPr bwMode="auto">
            <a:xfrm>
              <a:off x="488" y="1822"/>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74" name="Rectangle 63"/>
            <p:cNvSpPr>
              <a:spLocks noChangeArrowheads="1"/>
            </p:cNvSpPr>
            <p:nvPr/>
          </p:nvSpPr>
          <p:spPr bwMode="auto">
            <a:xfrm>
              <a:off x="488" y="1830"/>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75" name="Rectangle 64"/>
            <p:cNvSpPr>
              <a:spLocks noChangeArrowheads="1"/>
            </p:cNvSpPr>
            <p:nvPr/>
          </p:nvSpPr>
          <p:spPr bwMode="auto">
            <a:xfrm>
              <a:off x="488" y="1838"/>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76" name="Rectangle 65"/>
            <p:cNvSpPr>
              <a:spLocks noChangeArrowheads="1"/>
            </p:cNvSpPr>
            <p:nvPr/>
          </p:nvSpPr>
          <p:spPr bwMode="auto">
            <a:xfrm>
              <a:off x="488" y="1845"/>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77" name="Rectangle 66"/>
            <p:cNvSpPr>
              <a:spLocks noChangeArrowheads="1"/>
            </p:cNvSpPr>
            <p:nvPr/>
          </p:nvSpPr>
          <p:spPr bwMode="auto">
            <a:xfrm>
              <a:off x="488" y="1853"/>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78" name="Rectangle 67"/>
            <p:cNvSpPr>
              <a:spLocks noChangeArrowheads="1"/>
            </p:cNvSpPr>
            <p:nvPr/>
          </p:nvSpPr>
          <p:spPr bwMode="auto">
            <a:xfrm>
              <a:off x="488" y="1861"/>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79" name="Rectangle 68"/>
            <p:cNvSpPr>
              <a:spLocks noChangeArrowheads="1"/>
            </p:cNvSpPr>
            <p:nvPr/>
          </p:nvSpPr>
          <p:spPr bwMode="auto">
            <a:xfrm>
              <a:off x="488" y="1868"/>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80" name="Rectangle 69"/>
            <p:cNvSpPr>
              <a:spLocks noChangeArrowheads="1"/>
            </p:cNvSpPr>
            <p:nvPr/>
          </p:nvSpPr>
          <p:spPr bwMode="auto">
            <a:xfrm>
              <a:off x="488" y="1876"/>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81" name="Rectangle 70"/>
            <p:cNvSpPr>
              <a:spLocks noChangeArrowheads="1"/>
            </p:cNvSpPr>
            <p:nvPr/>
          </p:nvSpPr>
          <p:spPr bwMode="auto">
            <a:xfrm>
              <a:off x="488" y="1884"/>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82" name="Rectangle 71"/>
            <p:cNvSpPr>
              <a:spLocks noChangeArrowheads="1"/>
            </p:cNvSpPr>
            <p:nvPr/>
          </p:nvSpPr>
          <p:spPr bwMode="auto">
            <a:xfrm>
              <a:off x="488" y="1892"/>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83" name="Rectangle 72"/>
            <p:cNvSpPr>
              <a:spLocks noChangeArrowheads="1"/>
            </p:cNvSpPr>
            <p:nvPr/>
          </p:nvSpPr>
          <p:spPr bwMode="auto">
            <a:xfrm>
              <a:off x="488" y="1899"/>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84" name="Rectangle 73"/>
            <p:cNvSpPr>
              <a:spLocks noChangeArrowheads="1"/>
            </p:cNvSpPr>
            <p:nvPr/>
          </p:nvSpPr>
          <p:spPr bwMode="auto">
            <a:xfrm>
              <a:off x="488" y="1907"/>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85" name="Rectangle 74"/>
            <p:cNvSpPr>
              <a:spLocks noChangeArrowheads="1"/>
            </p:cNvSpPr>
            <p:nvPr/>
          </p:nvSpPr>
          <p:spPr bwMode="auto">
            <a:xfrm>
              <a:off x="488" y="1915"/>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86" name="Rectangle 75"/>
            <p:cNvSpPr>
              <a:spLocks noChangeArrowheads="1"/>
            </p:cNvSpPr>
            <p:nvPr/>
          </p:nvSpPr>
          <p:spPr bwMode="auto">
            <a:xfrm>
              <a:off x="488" y="1922"/>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87" name="Rectangle 76"/>
            <p:cNvSpPr>
              <a:spLocks noChangeArrowheads="1"/>
            </p:cNvSpPr>
            <p:nvPr/>
          </p:nvSpPr>
          <p:spPr bwMode="auto">
            <a:xfrm>
              <a:off x="488" y="1930"/>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88" name="Rectangle 77"/>
            <p:cNvSpPr>
              <a:spLocks noChangeArrowheads="1"/>
            </p:cNvSpPr>
            <p:nvPr/>
          </p:nvSpPr>
          <p:spPr bwMode="auto">
            <a:xfrm>
              <a:off x="488" y="1938"/>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89" name="Rectangle 78"/>
            <p:cNvSpPr>
              <a:spLocks noChangeArrowheads="1"/>
            </p:cNvSpPr>
            <p:nvPr/>
          </p:nvSpPr>
          <p:spPr bwMode="auto">
            <a:xfrm>
              <a:off x="488" y="1946"/>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90" name="Rectangle 79"/>
            <p:cNvSpPr>
              <a:spLocks noChangeArrowheads="1"/>
            </p:cNvSpPr>
            <p:nvPr/>
          </p:nvSpPr>
          <p:spPr bwMode="auto">
            <a:xfrm>
              <a:off x="488" y="1953"/>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91" name="Rectangle 80"/>
            <p:cNvSpPr>
              <a:spLocks noChangeArrowheads="1"/>
            </p:cNvSpPr>
            <p:nvPr/>
          </p:nvSpPr>
          <p:spPr bwMode="auto">
            <a:xfrm>
              <a:off x="488" y="1961"/>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92" name="Rectangle 81"/>
            <p:cNvSpPr>
              <a:spLocks noChangeArrowheads="1"/>
            </p:cNvSpPr>
            <p:nvPr/>
          </p:nvSpPr>
          <p:spPr bwMode="auto">
            <a:xfrm>
              <a:off x="488" y="1969"/>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93" name="Rectangle 82"/>
            <p:cNvSpPr>
              <a:spLocks noChangeArrowheads="1"/>
            </p:cNvSpPr>
            <p:nvPr/>
          </p:nvSpPr>
          <p:spPr bwMode="auto">
            <a:xfrm>
              <a:off x="488" y="1976"/>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94" name="Rectangle 83"/>
            <p:cNvSpPr>
              <a:spLocks noChangeArrowheads="1"/>
            </p:cNvSpPr>
            <p:nvPr/>
          </p:nvSpPr>
          <p:spPr bwMode="auto">
            <a:xfrm>
              <a:off x="488" y="1984"/>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95" name="Rectangle 84"/>
            <p:cNvSpPr>
              <a:spLocks noChangeArrowheads="1"/>
            </p:cNvSpPr>
            <p:nvPr/>
          </p:nvSpPr>
          <p:spPr bwMode="auto">
            <a:xfrm>
              <a:off x="488" y="1992"/>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96" name="Rectangle 85"/>
            <p:cNvSpPr>
              <a:spLocks noChangeArrowheads="1"/>
            </p:cNvSpPr>
            <p:nvPr/>
          </p:nvSpPr>
          <p:spPr bwMode="auto">
            <a:xfrm>
              <a:off x="488" y="2000"/>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97" name="Rectangle 86"/>
            <p:cNvSpPr>
              <a:spLocks noChangeArrowheads="1"/>
            </p:cNvSpPr>
            <p:nvPr/>
          </p:nvSpPr>
          <p:spPr bwMode="auto">
            <a:xfrm>
              <a:off x="488" y="2007"/>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98" name="Rectangle 87"/>
            <p:cNvSpPr>
              <a:spLocks noChangeArrowheads="1"/>
            </p:cNvSpPr>
            <p:nvPr/>
          </p:nvSpPr>
          <p:spPr bwMode="auto">
            <a:xfrm>
              <a:off x="488" y="2015"/>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399" name="Rectangle 88"/>
            <p:cNvSpPr>
              <a:spLocks noChangeArrowheads="1"/>
            </p:cNvSpPr>
            <p:nvPr/>
          </p:nvSpPr>
          <p:spPr bwMode="auto">
            <a:xfrm>
              <a:off x="488" y="2023"/>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00" name="Rectangle 89"/>
            <p:cNvSpPr>
              <a:spLocks noChangeArrowheads="1"/>
            </p:cNvSpPr>
            <p:nvPr/>
          </p:nvSpPr>
          <p:spPr bwMode="auto">
            <a:xfrm>
              <a:off x="488" y="2031"/>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01" name="Rectangle 90"/>
            <p:cNvSpPr>
              <a:spLocks noChangeArrowheads="1"/>
            </p:cNvSpPr>
            <p:nvPr/>
          </p:nvSpPr>
          <p:spPr bwMode="auto">
            <a:xfrm>
              <a:off x="488" y="2038"/>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02" name="Rectangle 91"/>
            <p:cNvSpPr>
              <a:spLocks noChangeArrowheads="1"/>
            </p:cNvSpPr>
            <p:nvPr/>
          </p:nvSpPr>
          <p:spPr bwMode="auto">
            <a:xfrm>
              <a:off x="488" y="2046"/>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03" name="Rectangle 92"/>
            <p:cNvSpPr>
              <a:spLocks noChangeArrowheads="1"/>
            </p:cNvSpPr>
            <p:nvPr/>
          </p:nvSpPr>
          <p:spPr bwMode="auto">
            <a:xfrm>
              <a:off x="488" y="2054"/>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04" name="Rectangle 93"/>
            <p:cNvSpPr>
              <a:spLocks noChangeArrowheads="1"/>
            </p:cNvSpPr>
            <p:nvPr/>
          </p:nvSpPr>
          <p:spPr bwMode="auto">
            <a:xfrm>
              <a:off x="488" y="2061"/>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05" name="Rectangle 94"/>
            <p:cNvSpPr>
              <a:spLocks noChangeArrowheads="1"/>
            </p:cNvSpPr>
            <p:nvPr/>
          </p:nvSpPr>
          <p:spPr bwMode="auto">
            <a:xfrm>
              <a:off x="488" y="2069"/>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06" name="Rectangle 95"/>
            <p:cNvSpPr>
              <a:spLocks noChangeArrowheads="1"/>
            </p:cNvSpPr>
            <p:nvPr/>
          </p:nvSpPr>
          <p:spPr bwMode="auto">
            <a:xfrm>
              <a:off x="488" y="2077"/>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07" name="Rectangle 96"/>
            <p:cNvSpPr>
              <a:spLocks noChangeArrowheads="1"/>
            </p:cNvSpPr>
            <p:nvPr/>
          </p:nvSpPr>
          <p:spPr bwMode="auto">
            <a:xfrm>
              <a:off x="488" y="2085"/>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08" name="Rectangle 97"/>
            <p:cNvSpPr>
              <a:spLocks noChangeArrowheads="1"/>
            </p:cNvSpPr>
            <p:nvPr/>
          </p:nvSpPr>
          <p:spPr bwMode="auto">
            <a:xfrm>
              <a:off x="488" y="2092"/>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09" name="Rectangle 98"/>
            <p:cNvSpPr>
              <a:spLocks noChangeArrowheads="1"/>
            </p:cNvSpPr>
            <p:nvPr/>
          </p:nvSpPr>
          <p:spPr bwMode="auto">
            <a:xfrm>
              <a:off x="488" y="2100"/>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10" name="Rectangle 99"/>
            <p:cNvSpPr>
              <a:spLocks noChangeArrowheads="1"/>
            </p:cNvSpPr>
            <p:nvPr/>
          </p:nvSpPr>
          <p:spPr bwMode="auto">
            <a:xfrm>
              <a:off x="488" y="2108"/>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11" name="Rectangle 100"/>
            <p:cNvSpPr>
              <a:spLocks noChangeArrowheads="1"/>
            </p:cNvSpPr>
            <p:nvPr/>
          </p:nvSpPr>
          <p:spPr bwMode="auto">
            <a:xfrm>
              <a:off x="488" y="2115"/>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12" name="Rectangle 101"/>
            <p:cNvSpPr>
              <a:spLocks noChangeArrowheads="1"/>
            </p:cNvSpPr>
            <p:nvPr/>
          </p:nvSpPr>
          <p:spPr bwMode="auto">
            <a:xfrm>
              <a:off x="488" y="2123"/>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13" name="Rectangle 102"/>
            <p:cNvSpPr>
              <a:spLocks noChangeArrowheads="1"/>
            </p:cNvSpPr>
            <p:nvPr/>
          </p:nvSpPr>
          <p:spPr bwMode="auto">
            <a:xfrm>
              <a:off x="488" y="2131"/>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14" name="Rectangle 103"/>
            <p:cNvSpPr>
              <a:spLocks noChangeArrowheads="1"/>
            </p:cNvSpPr>
            <p:nvPr/>
          </p:nvSpPr>
          <p:spPr bwMode="auto">
            <a:xfrm>
              <a:off x="488" y="2139"/>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15" name="Rectangle 104"/>
            <p:cNvSpPr>
              <a:spLocks noChangeArrowheads="1"/>
            </p:cNvSpPr>
            <p:nvPr/>
          </p:nvSpPr>
          <p:spPr bwMode="auto">
            <a:xfrm>
              <a:off x="488" y="2146"/>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16" name="Rectangle 105"/>
            <p:cNvSpPr>
              <a:spLocks noChangeArrowheads="1"/>
            </p:cNvSpPr>
            <p:nvPr/>
          </p:nvSpPr>
          <p:spPr bwMode="auto">
            <a:xfrm>
              <a:off x="488" y="2154"/>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17" name="Rectangle 106"/>
            <p:cNvSpPr>
              <a:spLocks noChangeArrowheads="1"/>
            </p:cNvSpPr>
            <p:nvPr/>
          </p:nvSpPr>
          <p:spPr bwMode="auto">
            <a:xfrm>
              <a:off x="488" y="2162"/>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18" name="Rectangle 107"/>
            <p:cNvSpPr>
              <a:spLocks noChangeArrowheads="1"/>
            </p:cNvSpPr>
            <p:nvPr/>
          </p:nvSpPr>
          <p:spPr bwMode="auto">
            <a:xfrm>
              <a:off x="488" y="2169"/>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19" name="Rectangle 108"/>
            <p:cNvSpPr>
              <a:spLocks noChangeArrowheads="1"/>
            </p:cNvSpPr>
            <p:nvPr/>
          </p:nvSpPr>
          <p:spPr bwMode="auto">
            <a:xfrm>
              <a:off x="488" y="2177"/>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20" name="Rectangle 109"/>
            <p:cNvSpPr>
              <a:spLocks noChangeArrowheads="1"/>
            </p:cNvSpPr>
            <p:nvPr/>
          </p:nvSpPr>
          <p:spPr bwMode="auto">
            <a:xfrm>
              <a:off x="488" y="2185"/>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21" name="Rectangle 110"/>
            <p:cNvSpPr>
              <a:spLocks noChangeArrowheads="1"/>
            </p:cNvSpPr>
            <p:nvPr/>
          </p:nvSpPr>
          <p:spPr bwMode="auto">
            <a:xfrm>
              <a:off x="488" y="2193"/>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22" name="Rectangle 111"/>
            <p:cNvSpPr>
              <a:spLocks noChangeArrowheads="1"/>
            </p:cNvSpPr>
            <p:nvPr/>
          </p:nvSpPr>
          <p:spPr bwMode="auto">
            <a:xfrm>
              <a:off x="488" y="2200"/>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23" name="Rectangle 112"/>
            <p:cNvSpPr>
              <a:spLocks noChangeArrowheads="1"/>
            </p:cNvSpPr>
            <p:nvPr/>
          </p:nvSpPr>
          <p:spPr bwMode="auto">
            <a:xfrm>
              <a:off x="488" y="2208"/>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24" name="Rectangle 113"/>
            <p:cNvSpPr>
              <a:spLocks noChangeArrowheads="1"/>
            </p:cNvSpPr>
            <p:nvPr/>
          </p:nvSpPr>
          <p:spPr bwMode="auto">
            <a:xfrm>
              <a:off x="488" y="2216"/>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25" name="Rectangle 114"/>
            <p:cNvSpPr>
              <a:spLocks noChangeArrowheads="1"/>
            </p:cNvSpPr>
            <p:nvPr/>
          </p:nvSpPr>
          <p:spPr bwMode="auto">
            <a:xfrm>
              <a:off x="488" y="2223"/>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26" name="Rectangle 115"/>
            <p:cNvSpPr>
              <a:spLocks noChangeArrowheads="1"/>
            </p:cNvSpPr>
            <p:nvPr/>
          </p:nvSpPr>
          <p:spPr bwMode="auto">
            <a:xfrm>
              <a:off x="488" y="2231"/>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27" name="Rectangle 116"/>
            <p:cNvSpPr>
              <a:spLocks noChangeArrowheads="1"/>
            </p:cNvSpPr>
            <p:nvPr/>
          </p:nvSpPr>
          <p:spPr bwMode="auto">
            <a:xfrm>
              <a:off x="488" y="2239"/>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28" name="Rectangle 117"/>
            <p:cNvSpPr>
              <a:spLocks noChangeArrowheads="1"/>
            </p:cNvSpPr>
            <p:nvPr/>
          </p:nvSpPr>
          <p:spPr bwMode="auto">
            <a:xfrm>
              <a:off x="488" y="2247"/>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29" name="Rectangle 118"/>
            <p:cNvSpPr>
              <a:spLocks noChangeArrowheads="1"/>
            </p:cNvSpPr>
            <p:nvPr/>
          </p:nvSpPr>
          <p:spPr bwMode="auto">
            <a:xfrm>
              <a:off x="488" y="2254"/>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30" name="Rectangle 119"/>
            <p:cNvSpPr>
              <a:spLocks noChangeArrowheads="1"/>
            </p:cNvSpPr>
            <p:nvPr/>
          </p:nvSpPr>
          <p:spPr bwMode="auto">
            <a:xfrm>
              <a:off x="488" y="2262"/>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31" name="Rectangle 120"/>
            <p:cNvSpPr>
              <a:spLocks noChangeArrowheads="1"/>
            </p:cNvSpPr>
            <p:nvPr/>
          </p:nvSpPr>
          <p:spPr bwMode="auto">
            <a:xfrm>
              <a:off x="488" y="2270"/>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32" name="Rectangle 121"/>
            <p:cNvSpPr>
              <a:spLocks noChangeArrowheads="1"/>
            </p:cNvSpPr>
            <p:nvPr/>
          </p:nvSpPr>
          <p:spPr bwMode="auto">
            <a:xfrm>
              <a:off x="488" y="2277"/>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33" name="Rectangle 122"/>
            <p:cNvSpPr>
              <a:spLocks noChangeArrowheads="1"/>
            </p:cNvSpPr>
            <p:nvPr/>
          </p:nvSpPr>
          <p:spPr bwMode="auto">
            <a:xfrm>
              <a:off x="488" y="2285"/>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34" name="Rectangle 123"/>
            <p:cNvSpPr>
              <a:spLocks noChangeArrowheads="1"/>
            </p:cNvSpPr>
            <p:nvPr/>
          </p:nvSpPr>
          <p:spPr bwMode="auto">
            <a:xfrm>
              <a:off x="488" y="2293"/>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35" name="Rectangle 124"/>
            <p:cNvSpPr>
              <a:spLocks noChangeArrowheads="1"/>
            </p:cNvSpPr>
            <p:nvPr/>
          </p:nvSpPr>
          <p:spPr bwMode="auto">
            <a:xfrm>
              <a:off x="488" y="2301"/>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36" name="Rectangle 125"/>
            <p:cNvSpPr>
              <a:spLocks noChangeArrowheads="1"/>
            </p:cNvSpPr>
            <p:nvPr/>
          </p:nvSpPr>
          <p:spPr bwMode="auto">
            <a:xfrm>
              <a:off x="488" y="2308"/>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37" name="Rectangle 126"/>
            <p:cNvSpPr>
              <a:spLocks noChangeArrowheads="1"/>
            </p:cNvSpPr>
            <p:nvPr/>
          </p:nvSpPr>
          <p:spPr bwMode="auto">
            <a:xfrm>
              <a:off x="488" y="2316"/>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38" name="Rectangle 127"/>
            <p:cNvSpPr>
              <a:spLocks noChangeArrowheads="1"/>
            </p:cNvSpPr>
            <p:nvPr/>
          </p:nvSpPr>
          <p:spPr bwMode="auto">
            <a:xfrm>
              <a:off x="488" y="2324"/>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39" name="Rectangle 128"/>
            <p:cNvSpPr>
              <a:spLocks noChangeArrowheads="1"/>
            </p:cNvSpPr>
            <p:nvPr/>
          </p:nvSpPr>
          <p:spPr bwMode="auto">
            <a:xfrm>
              <a:off x="488" y="2331"/>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40" name="Rectangle 129"/>
            <p:cNvSpPr>
              <a:spLocks noChangeArrowheads="1"/>
            </p:cNvSpPr>
            <p:nvPr/>
          </p:nvSpPr>
          <p:spPr bwMode="auto">
            <a:xfrm>
              <a:off x="488" y="2339"/>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41" name="Rectangle 130"/>
            <p:cNvSpPr>
              <a:spLocks noChangeArrowheads="1"/>
            </p:cNvSpPr>
            <p:nvPr/>
          </p:nvSpPr>
          <p:spPr bwMode="auto">
            <a:xfrm>
              <a:off x="488" y="2347"/>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42" name="Rectangle 131"/>
            <p:cNvSpPr>
              <a:spLocks noChangeArrowheads="1"/>
            </p:cNvSpPr>
            <p:nvPr/>
          </p:nvSpPr>
          <p:spPr bwMode="auto">
            <a:xfrm>
              <a:off x="488" y="2355"/>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43" name="Rectangle 132"/>
            <p:cNvSpPr>
              <a:spLocks noChangeArrowheads="1"/>
            </p:cNvSpPr>
            <p:nvPr/>
          </p:nvSpPr>
          <p:spPr bwMode="auto">
            <a:xfrm>
              <a:off x="488" y="2362"/>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44" name="Rectangle 133"/>
            <p:cNvSpPr>
              <a:spLocks noChangeArrowheads="1"/>
            </p:cNvSpPr>
            <p:nvPr/>
          </p:nvSpPr>
          <p:spPr bwMode="auto">
            <a:xfrm>
              <a:off x="488" y="2370"/>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45" name="Rectangle 134"/>
            <p:cNvSpPr>
              <a:spLocks noChangeArrowheads="1"/>
            </p:cNvSpPr>
            <p:nvPr/>
          </p:nvSpPr>
          <p:spPr bwMode="auto">
            <a:xfrm>
              <a:off x="488" y="2378"/>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46" name="Rectangle 135"/>
            <p:cNvSpPr>
              <a:spLocks noChangeArrowheads="1"/>
            </p:cNvSpPr>
            <p:nvPr/>
          </p:nvSpPr>
          <p:spPr bwMode="auto">
            <a:xfrm>
              <a:off x="488" y="2385"/>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47" name="Rectangle 136"/>
            <p:cNvSpPr>
              <a:spLocks noChangeArrowheads="1"/>
            </p:cNvSpPr>
            <p:nvPr/>
          </p:nvSpPr>
          <p:spPr bwMode="auto">
            <a:xfrm>
              <a:off x="488" y="2393"/>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48" name="Rectangle 137"/>
            <p:cNvSpPr>
              <a:spLocks noChangeArrowheads="1"/>
            </p:cNvSpPr>
            <p:nvPr/>
          </p:nvSpPr>
          <p:spPr bwMode="auto">
            <a:xfrm>
              <a:off x="488" y="2401"/>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49" name="Rectangle 138"/>
            <p:cNvSpPr>
              <a:spLocks noChangeArrowheads="1"/>
            </p:cNvSpPr>
            <p:nvPr/>
          </p:nvSpPr>
          <p:spPr bwMode="auto">
            <a:xfrm>
              <a:off x="488" y="2409"/>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50" name="Rectangle 139"/>
            <p:cNvSpPr>
              <a:spLocks noChangeArrowheads="1"/>
            </p:cNvSpPr>
            <p:nvPr/>
          </p:nvSpPr>
          <p:spPr bwMode="auto">
            <a:xfrm>
              <a:off x="488" y="2416"/>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51" name="Rectangle 140"/>
            <p:cNvSpPr>
              <a:spLocks noChangeArrowheads="1"/>
            </p:cNvSpPr>
            <p:nvPr/>
          </p:nvSpPr>
          <p:spPr bwMode="auto">
            <a:xfrm>
              <a:off x="488" y="2424"/>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52" name="Rectangle 141"/>
            <p:cNvSpPr>
              <a:spLocks noChangeArrowheads="1"/>
            </p:cNvSpPr>
            <p:nvPr/>
          </p:nvSpPr>
          <p:spPr bwMode="auto">
            <a:xfrm>
              <a:off x="488" y="2432"/>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53" name="Rectangle 142"/>
            <p:cNvSpPr>
              <a:spLocks noChangeArrowheads="1"/>
            </p:cNvSpPr>
            <p:nvPr/>
          </p:nvSpPr>
          <p:spPr bwMode="auto">
            <a:xfrm>
              <a:off x="488" y="2439"/>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54" name="Rectangle 143"/>
            <p:cNvSpPr>
              <a:spLocks noChangeArrowheads="1"/>
            </p:cNvSpPr>
            <p:nvPr/>
          </p:nvSpPr>
          <p:spPr bwMode="auto">
            <a:xfrm>
              <a:off x="488" y="2447"/>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55" name="Rectangle 144"/>
            <p:cNvSpPr>
              <a:spLocks noChangeArrowheads="1"/>
            </p:cNvSpPr>
            <p:nvPr/>
          </p:nvSpPr>
          <p:spPr bwMode="auto">
            <a:xfrm>
              <a:off x="488" y="2455"/>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56" name="Rectangle 145"/>
            <p:cNvSpPr>
              <a:spLocks noChangeArrowheads="1"/>
            </p:cNvSpPr>
            <p:nvPr/>
          </p:nvSpPr>
          <p:spPr bwMode="auto">
            <a:xfrm>
              <a:off x="488" y="2463"/>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57" name="Rectangle 146"/>
            <p:cNvSpPr>
              <a:spLocks noChangeArrowheads="1"/>
            </p:cNvSpPr>
            <p:nvPr/>
          </p:nvSpPr>
          <p:spPr bwMode="auto">
            <a:xfrm>
              <a:off x="488" y="2470"/>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58" name="Rectangle 147"/>
            <p:cNvSpPr>
              <a:spLocks noChangeArrowheads="1"/>
            </p:cNvSpPr>
            <p:nvPr/>
          </p:nvSpPr>
          <p:spPr bwMode="auto">
            <a:xfrm>
              <a:off x="488" y="2478"/>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59" name="Rectangle 148"/>
            <p:cNvSpPr>
              <a:spLocks noChangeArrowheads="1"/>
            </p:cNvSpPr>
            <p:nvPr/>
          </p:nvSpPr>
          <p:spPr bwMode="auto">
            <a:xfrm>
              <a:off x="488" y="2486"/>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60" name="Rectangle 149"/>
            <p:cNvSpPr>
              <a:spLocks noChangeArrowheads="1"/>
            </p:cNvSpPr>
            <p:nvPr/>
          </p:nvSpPr>
          <p:spPr bwMode="auto">
            <a:xfrm>
              <a:off x="488" y="2494"/>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61" name="Rectangle 150"/>
            <p:cNvSpPr>
              <a:spLocks noChangeArrowheads="1"/>
            </p:cNvSpPr>
            <p:nvPr/>
          </p:nvSpPr>
          <p:spPr bwMode="auto">
            <a:xfrm>
              <a:off x="488" y="2501"/>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62" name="Rectangle 151"/>
            <p:cNvSpPr>
              <a:spLocks noChangeArrowheads="1"/>
            </p:cNvSpPr>
            <p:nvPr/>
          </p:nvSpPr>
          <p:spPr bwMode="auto">
            <a:xfrm>
              <a:off x="488" y="2509"/>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63" name="Rectangle 152"/>
            <p:cNvSpPr>
              <a:spLocks noChangeArrowheads="1"/>
            </p:cNvSpPr>
            <p:nvPr/>
          </p:nvSpPr>
          <p:spPr bwMode="auto">
            <a:xfrm>
              <a:off x="488" y="2517"/>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64" name="Rectangle 153"/>
            <p:cNvSpPr>
              <a:spLocks noChangeArrowheads="1"/>
            </p:cNvSpPr>
            <p:nvPr/>
          </p:nvSpPr>
          <p:spPr bwMode="auto">
            <a:xfrm>
              <a:off x="488" y="2524"/>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65" name="Rectangle 154"/>
            <p:cNvSpPr>
              <a:spLocks noChangeArrowheads="1"/>
            </p:cNvSpPr>
            <p:nvPr/>
          </p:nvSpPr>
          <p:spPr bwMode="auto">
            <a:xfrm>
              <a:off x="488" y="2532"/>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66" name="Rectangle 155"/>
            <p:cNvSpPr>
              <a:spLocks noChangeArrowheads="1"/>
            </p:cNvSpPr>
            <p:nvPr/>
          </p:nvSpPr>
          <p:spPr bwMode="auto">
            <a:xfrm>
              <a:off x="488" y="2540"/>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67" name="Rectangle 156"/>
            <p:cNvSpPr>
              <a:spLocks noChangeArrowheads="1"/>
            </p:cNvSpPr>
            <p:nvPr/>
          </p:nvSpPr>
          <p:spPr bwMode="auto">
            <a:xfrm>
              <a:off x="488" y="2548"/>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68" name="Rectangle 157"/>
            <p:cNvSpPr>
              <a:spLocks noChangeArrowheads="1"/>
            </p:cNvSpPr>
            <p:nvPr/>
          </p:nvSpPr>
          <p:spPr bwMode="auto">
            <a:xfrm>
              <a:off x="488" y="2555"/>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69" name="Rectangle 158"/>
            <p:cNvSpPr>
              <a:spLocks noChangeArrowheads="1"/>
            </p:cNvSpPr>
            <p:nvPr/>
          </p:nvSpPr>
          <p:spPr bwMode="auto">
            <a:xfrm>
              <a:off x="488" y="2563"/>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70" name="Rectangle 159"/>
            <p:cNvSpPr>
              <a:spLocks noChangeArrowheads="1"/>
            </p:cNvSpPr>
            <p:nvPr/>
          </p:nvSpPr>
          <p:spPr bwMode="auto">
            <a:xfrm>
              <a:off x="488" y="2571"/>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71" name="Rectangle 160"/>
            <p:cNvSpPr>
              <a:spLocks noChangeArrowheads="1"/>
            </p:cNvSpPr>
            <p:nvPr/>
          </p:nvSpPr>
          <p:spPr bwMode="auto">
            <a:xfrm>
              <a:off x="488" y="2578"/>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72" name="Rectangle 161"/>
            <p:cNvSpPr>
              <a:spLocks noChangeArrowheads="1"/>
            </p:cNvSpPr>
            <p:nvPr/>
          </p:nvSpPr>
          <p:spPr bwMode="auto">
            <a:xfrm>
              <a:off x="488" y="2586"/>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73" name="Rectangle 162"/>
            <p:cNvSpPr>
              <a:spLocks noChangeArrowheads="1"/>
            </p:cNvSpPr>
            <p:nvPr/>
          </p:nvSpPr>
          <p:spPr bwMode="auto">
            <a:xfrm>
              <a:off x="488" y="2594"/>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74" name="Rectangle 163"/>
            <p:cNvSpPr>
              <a:spLocks noChangeArrowheads="1"/>
            </p:cNvSpPr>
            <p:nvPr/>
          </p:nvSpPr>
          <p:spPr bwMode="auto">
            <a:xfrm>
              <a:off x="488" y="2602"/>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75" name="Rectangle 164"/>
            <p:cNvSpPr>
              <a:spLocks noChangeArrowheads="1"/>
            </p:cNvSpPr>
            <p:nvPr/>
          </p:nvSpPr>
          <p:spPr bwMode="auto">
            <a:xfrm>
              <a:off x="488" y="2609"/>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76" name="Rectangle 165"/>
            <p:cNvSpPr>
              <a:spLocks noChangeArrowheads="1"/>
            </p:cNvSpPr>
            <p:nvPr/>
          </p:nvSpPr>
          <p:spPr bwMode="auto">
            <a:xfrm>
              <a:off x="488" y="2617"/>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77" name="Rectangle 166"/>
            <p:cNvSpPr>
              <a:spLocks noChangeArrowheads="1"/>
            </p:cNvSpPr>
            <p:nvPr/>
          </p:nvSpPr>
          <p:spPr bwMode="auto">
            <a:xfrm>
              <a:off x="488" y="2625"/>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78" name="Rectangle 167"/>
            <p:cNvSpPr>
              <a:spLocks noChangeArrowheads="1"/>
            </p:cNvSpPr>
            <p:nvPr/>
          </p:nvSpPr>
          <p:spPr bwMode="auto">
            <a:xfrm>
              <a:off x="488" y="2632"/>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79" name="Rectangle 168"/>
            <p:cNvSpPr>
              <a:spLocks noChangeArrowheads="1"/>
            </p:cNvSpPr>
            <p:nvPr/>
          </p:nvSpPr>
          <p:spPr bwMode="auto">
            <a:xfrm>
              <a:off x="488" y="2640"/>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80" name="Rectangle 169"/>
            <p:cNvSpPr>
              <a:spLocks noChangeArrowheads="1"/>
            </p:cNvSpPr>
            <p:nvPr/>
          </p:nvSpPr>
          <p:spPr bwMode="auto">
            <a:xfrm>
              <a:off x="488" y="2648"/>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81" name="Rectangle 170"/>
            <p:cNvSpPr>
              <a:spLocks noChangeArrowheads="1"/>
            </p:cNvSpPr>
            <p:nvPr/>
          </p:nvSpPr>
          <p:spPr bwMode="auto">
            <a:xfrm>
              <a:off x="488" y="2656"/>
              <a:ext cx="4735"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68482" name="Rectangle 171"/>
            <p:cNvSpPr>
              <a:spLocks noChangeArrowheads="1"/>
            </p:cNvSpPr>
            <p:nvPr/>
          </p:nvSpPr>
          <p:spPr bwMode="auto">
            <a:xfrm>
              <a:off x="488" y="2663"/>
              <a:ext cx="4735"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grpSp>
      <p:sp>
        <p:nvSpPr>
          <p:cNvPr id="6" name="Rectangle 173"/>
          <p:cNvSpPr>
            <a:spLocks noChangeArrowheads="1"/>
          </p:cNvSpPr>
          <p:nvPr/>
        </p:nvSpPr>
        <p:spPr bwMode="auto">
          <a:xfrm>
            <a:off x="1349205" y="230016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0000"/>
                </a:solidFill>
                <a:effectLst/>
              </a:rPr>
              <a:t>91</a:t>
            </a:r>
            <a:endParaRPr kumimoji="0" lang="en-US" altLang="en-US" sz="1800" b="0" i="0" u="none" strike="noStrike" cap="none" normalizeH="0" baseline="0" dirty="0">
              <a:ln>
                <a:noFill/>
              </a:ln>
              <a:solidFill>
                <a:srgbClr val="000000"/>
              </a:solidFill>
              <a:effectLst/>
            </a:endParaRPr>
          </a:p>
        </p:txBody>
      </p:sp>
      <p:sp>
        <p:nvSpPr>
          <p:cNvPr id="7" name="Rectangle 174"/>
          <p:cNvSpPr>
            <a:spLocks noChangeArrowheads="1"/>
          </p:cNvSpPr>
          <p:nvPr/>
        </p:nvSpPr>
        <p:spPr bwMode="auto">
          <a:xfrm>
            <a:off x="2343688" y="230016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78</a:t>
            </a:r>
            <a:endParaRPr kumimoji="0" lang="en-US" altLang="en-US" sz="1800" b="0" i="0" u="none" strike="noStrike" cap="none" normalizeH="0" baseline="0">
              <a:ln>
                <a:noFill/>
              </a:ln>
              <a:solidFill>
                <a:srgbClr val="000000"/>
              </a:solidFill>
              <a:effectLst/>
            </a:endParaRPr>
          </a:p>
        </p:txBody>
      </p:sp>
      <p:sp>
        <p:nvSpPr>
          <p:cNvPr id="8" name="Rectangle 175"/>
          <p:cNvSpPr>
            <a:spLocks noChangeArrowheads="1"/>
          </p:cNvSpPr>
          <p:nvPr/>
        </p:nvSpPr>
        <p:spPr bwMode="auto">
          <a:xfrm>
            <a:off x="3340283" y="230016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93</a:t>
            </a:r>
            <a:endParaRPr kumimoji="0" lang="en-US" altLang="en-US" sz="1800" b="0" i="0" u="none" strike="noStrike" cap="none" normalizeH="0" baseline="0">
              <a:ln>
                <a:noFill/>
              </a:ln>
              <a:solidFill>
                <a:srgbClr val="000000"/>
              </a:solidFill>
              <a:effectLst/>
            </a:endParaRPr>
          </a:p>
        </p:txBody>
      </p:sp>
      <p:sp>
        <p:nvSpPr>
          <p:cNvPr id="9" name="Rectangle 176"/>
          <p:cNvSpPr>
            <a:spLocks noChangeArrowheads="1"/>
          </p:cNvSpPr>
          <p:nvPr/>
        </p:nvSpPr>
        <p:spPr bwMode="auto">
          <a:xfrm>
            <a:off x="4334768" y="230016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57</a:t>
            </a:r>
            <a:endParaRPr kumimoji="0" lang="en-US" altLang="en-US" sz="1800" b="0" i="0" u="none" strike="noStrike" cap="none" normalizeH="0" baseline="0">
              <a:ln>
                <a:noFill/>
              </a:ln>
              <a:solidFill>
                <a:srgbClr val="000000"/>
              </a:solidFill>
              <a:effectLst/>
            </a:endParaRPr>
          </a:p>
        </p:txBody>
      </p:sp>
      <p:sp>
        <p:nvSpPr>
          <p:cNvPr id="10" name="Rectangle 177"/>
          <p:cNvSpPr>
            <a:spLocks noChangeArrowheads="1"/>
          </p:cNvSpPr>
          <p:nvPr/>
        </p:nvSpPr>
        <p:spPr bwMode="auto">
          <a:xfrm>
            <a:off x="5329251" y="230016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75</a:t>
            </a:r>
            <a:endParaRPr kumimoji="0" lang="en-US" altLang="en-US" sz="1800" b="0" i="0" u="none" strike="noStrike" cap="none" normalizeH="0" baseline="0">
              <a:ln>
                <a:noFill/>
              </a:ln>
              <a:solidFill>
                <a:srgbClr val="000000"/>
              </a:solidFill>
              <a:effectLst/>
            </a:endParaRPr>
          </a:p>
        </p:txBody>
      </p:sp>
      <p:sp>
        <p:nvSpPr>
          <p:cNvPr id="11" name="Rectangle 178"/>
          <p:cNvSpPr>
            <a:spLocks noChangeArrowheads="1"/>
          </p:cNvSpPr>
          <p:nvPr/>
        </p:nvSpPr>
        <p:spPr bwMode="auto">
          <a:xfrm>
            <a:off x="6323735" y="230016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52</a:t>
            </a:r>
            <a:endParaRPr kumimoji="0" lang="en-US" altLang="en-US" sz="1800" b="0" i="0" u="none" strike="noStrike" cap="none" normalizeH="0" baseline="0">
              <a:ln>
                <a:noFill/>
              </a:ln>
              <a:solidFill>
                <a:srgbClr val="000000"/>
              </a:solidFill>
              <a:effectLst/>
            </a:endParaRPr>
          </a:p>
        </p:txBody>
      </p:sp>
      <p:sp>
        <p:nvSpPr>
          <p:cNvPr id="12" name="Rectangle 179"/>
          <p:cNvSpPr>
            <a:spLocks noChangeArrowheads="1"/>
          </p:cNvSpPr>
          <p:nvPr/>
        </p:nvSpPr>
        <p:spPr bwMode="auto">
          <a:xfrm>
            <a:off x="7320330" y="230016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99</a:t>
            </a:r>
            <a:endParaRPr kumimoji="0" lang="en-US" altLang="en-US" sz="1800" b="0" i="0" u="none" strike="noStrike" cap="none" normalizeH="0" baseline="0">
              <a:ln>
                <a:noFill/>
              </a:ln>
              <a:solidFill>
                <a:srgbClr val="000000"/>
              </a:solidFill>
              <a:effectLst/>
            </a:endParaRPr>
          </a:p>
        </p:txBody>
      </p:sp>
      <p:sp>
        <p:nvSpPr>
          <p:cNvPr id="13" name="Rectangle 180"/>
          <p:cNvSpPr>
            <a:spLocks noChangeArrowheads="1"/>
          </p:cNvSpPr>
          <p:nvPr/>
        </p:nvSpPr>
        <p:spPr bwMode="auto">
          <a:xfrm>
            <a:off x="8314813" y="230016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80</a:t>
            </a:r>
            <a:endParaRPr kumimoji="0" lang="en-US" altLang="en-US" sz="1800" b="0" i="0" u="none" strike="noStrike" cap="none" normalizeH="0" baseline="0">
              <a:ln>
                <a:noFill/>
              </a:ln>
              <a:solidFill>
                <a:srgbClr val="000000"/>
              </a:solidFill>
              <a:effectLst/>
            </a:endParaRPr>
          </a:p>
        </p:txBody>
      </p:sp>
      <p:sp>
        <p:nvSpPr>
          <p:cNvPr id="14" name="Rectangle 181"/>
          <p:cNvSpPr>
            <a:spLocks noChangeArrowheads="1"/>
          </p:cNvSpPr>
          <p:nvPr/>
        </p:nvSpPr>
        <p:spPr bwMode="auto">
          <a:xfrm>
            <a:off x="9309297" y="230016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97</a:t>
            </a:r>
            <a:endParaRPr kumimoji="0" lang="en-US" altLang="en-US" sz="1800" b="0" i="0" u="none" strike="noStrike" cap="none" normalizeH="0" baseline="0">
              <a:ln>
                <a:noFill/>
              </a:ln>
              <a:solidFill>
                <a:srgbClr val="000000"/>
              </a:solidFill>
              <a:effectLst/>
            </a:endParaRPr>
          </a:p>
        </p:txBody>
      </p:sp>
      <p:sp>
        <p:nvSpPr>
          <p:cNvPr id="15" name="Rectangle 182"/>
          <p:cNvSpPr>
            <a:spLocks noChangeArrowheads="1"/>
          </p:cNvSpPr>
          <p:nvPr/>
        </p:nvSpPr>
        <p:spPr bwMode="auto">
          <a:xfrm>
            <a:off x="10305892" y="230016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62</a:t>
            </a:r>
            <a:endParaRPr kumimoji="0" lang="en-US" altLang="en-US" sz="1800" b="0" i="0" u="none" strike="noStrike" cap="none" normalizeH="0" baseline="0">
              <a:ln>
                <a:noFill/>
              </a:ln>
              <a:solidFill>
                <a:srgbClr val="000000"/>
              </a:solidFill>
              <a:effectLst/>
            </a:endParaRPr>
          </a:p>
        </p:txBody>
      </p:sp>
      <p:sp>
        <p:nvSpPr>
          <p:cNvPr id="16" name="Rectangle 183"/>
          <p:cNvSpPr>
            <a:spLocks noChangeArrowheads="1"/>
          </p:cNvSpPr>
          <p:nvPr/>
        </p:nvSpPr>
        <p:spPr bwMode="auto">
          <a:xfrm>
            <a:off x="1349205" y="270021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71</a:t>
            </a:r>
            <a:endParaRPr kumimoji="0" lang="en-US" altLang="en-US" sz="1800" b="0" i="0" u="none" strike="noStrike" cap="none" normalizeH="0" baseline="0">
              <a:ln>
                <a:noFill/>
              </a:ln>
              <a:solidFill>
                <a:srgbClr val="000000"/>
              </a:solidFill>
              <a:effectLst/>
            </a:endParaRPr>
          </a:p>
        </p:txBody>
      </p:sp>
      <p:sp>
        <p:nvSpPr>
          <p:cNvPr id="17" name="Rectangle 184"/>
          <p:cNvSpPr>
            <a:spLocks noChangeArrowheads="1"/>
          </p:cNvSpPr>
          <p:nvPr/>
        </p:nvSpPr>
        <p:spPr bwMode="auto">
          <a:xfrm>
            <a:off x="2343688" y="270021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69</a:t>
            </a:r>
            <a:endParaRPr kumimoji="0" lang="en-US" altLang="en-US" sz="1800" b="0" i="0" u="none" strike="noStrike" cap="none" normalizeH="0" baseline="0">
              <a:ln>
                <a:noFill/>
              </a:ln>
              <a:solidFill>
                <a:srgbClr val="000000"/>
              </a:solidFill>
              <a:effectLst/>
            </a:endParaRPr>
          </a:p>
        </p:txBody>
      </p:sp>
      <p:sp>
        <p:nvSpPr>
          <p:cNvPr id="18" name="Rectangle 185"/>
          <p:cNvSpPr>
            <a:spLocks noChangeArrowheads="1"/>
          </p:cNvSpPr>
          <p:nvPr/>
        </p:nvSpPr>
        <p:spPr bwMode="auto">
          <a:xfrm>
            <a:off x="3340283" y="270021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72</a:t>
            </a:r>
            <a:endParaRPr kumimoji="0" lang="en-US" altLang="en-US" sz="1800" b="0" i="0" u="none" strike="noStrike" cap="none" normalizeH="0" baseline="0">
              <a:ln>
                <a:noFill/>
              </a:ln>
              <a:solidFill>
                <a:srgbClr val="000000"/>
              </a:solidFill>
              <a:effectLst/>
            </a:endParaRPr>
          </a:p>
        </p:txBody>
      </p:sp>
      <p:sp>
        <p:nvSpPr>
          <p:cNvPr id="19" name="Rectangle 186"/>
          <p:cNvSpPr>
            <a:spLocks noChangeArrowheads="1"/>
          </p:cNvSpPr>
          <p:nvPr/>
        </p:nvSpPr>
        <p:spPr bwMode="auto">
          <a:xfrm>
            <a:off x="4334768" y="270021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89</a:t>
            </a:r>
            <a:endParaRPr kumimoji="0" lang="en-US" altLang="en-US" sz="1800" b="0" i="0" u="none" strike="noStrike" cap="none" normalizeH="0" baseline="0">
              <a:ln>
                <a:noFill/>
              </a:ln>
              <a:solidFill>
                <a:srgbClr val="000000"/>
              </a:solidFill>
              <a:effectLst/>
            </a:endParaRPr>
          </a:p>
        </p:txBody>
      </p:sp>
      <p:sp>
        <p:nvSpPr>
          <p:cNvPr id="20" name="Rectangle 187"/>
          <p:cNvSpPr>
            <a:spLocks noChangeArrowheads="1"/>
          </p:cNvSpPr>
          <p:nvPr/>
        </p:nvSpPr>
        <p:spPr bwMode="auto">
          <a:xfrm>
            <a:off x="5329251" y="270021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66</a:t>
            </a:r>
            <a:endParaRPr kumimoji="0" lang="en-US" altLang="en-US" sz="1800" b="0" i="0" u="none" strike="noStrike" cap="none" normalizeH="0" baseline="0">
              <a:ln>
                <a:noFill/>
              </a:ln>
              <a:solidFill>
                <a:srgbClr val="000000"/>
              </a:solidFill>
              <a:effectLst/>
            </a:endParaRPr>
          </a:p>
        </p:txBody>
      </p:sp>
      <p:sp>
        <p:nvSpPr>
          <p:cNvPr id="21" name="Rectangle 188"/>
          <p:cNvSpPr>
            <a:spLocks noChangeArrowheads="1"/>
          </p:cNvSpPr>
          <p:nvPr/>
        </p:nvSpPr>
        <p:spPr bwMode="auto">
          <a:xfrm>
            <a:off x="6323735" y="270021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75</a:t>
            </a:r>
            <a:endParaRPr kumimoji="0" lang="en-US" altLang="en-US" sz="1800" b="0" i="0" u="none" strike="noStrike" cap="none" normalizeH="0" baseline="0">
              <a:ln>
                <a:noFill/>
              </a:ln>
              <a:solidFill>
                <a:srgbClr val="000000"/>
              </a:solidFill>
              <a:effectLst/>
            </a:endParaRPr>
          </a:p>
        </p:txBody>
      </p:sp>
      <p:sp>
        <p:nvSpPr>
          <p:cNvPr id="22" name="Rectangle 189"/>
          <p:cNvSpPr>
            <a:spLocks noChangeArrowheads="1"/>
          </p:cNvSpPr>
          <p:nvPr/>
        </p:nvSpPr>
        <p:spPr bwMode="auto">
          <a:xfrm>
            <a:off x="7320330" y="270021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79</a:t>
            </a:r>
            <a:endParaRPr kumimoji="0" lang="en-US" altLang="en-US" sz="1800" b="0" i="0" u="none" strike="noStrike" cap="none" normalizeH="0" baseline="0">
              <a:ln>
                <a:noFill/>
              </a:ln>
              <a:solidFill>
                <a:srgbClr val="000000"/>
              </a:solidFill>
              <a:effectLst/>
            </a:endParaRPr>
          </a:p>
        </p:txBody>
      </p:sp>
      <p:sp>
        <p:nvSpPr>
          <p:cNvPr id="23" name="Rectangle 190"/>
          <p:cNvSpPr>
            <a:spLocks noChangeArrowheads="1"/>
          </p:cNvSpPr>
          <p:nvPr/>
        </p:nvSpPr>
        <p:spPr bwMode="auto">
          <a:xfrm>
            <a:off x="8314813" y="270021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75</a:t>
            </a:r>
            <a:endParaRPr kumimoji="0" lang="en-US" altLang="en-US" sz="1800" b="0" i="0" u="none" strike="noStrike" cap="none" normalizeH="0" baseline="0">
              <a:ln>
                <a:noFill/>
              </a:ln>
              <a:solidFill>
                <a:srgbClr val="000000"/>
              </a:solidFill>
              <a:effectLst/>
            </a:endParaRPr>
          </a:p>
        </p:txBody>
      </p:sp>
      <p:sp>
        <p:nvSpPr>
          <p:cNvPr id="24" name="Rectangle 191"/>
          <p:cNvSpPr>
            <a:spLocks noChangeArrowheads="1"/>
          </p:cNvSpPr>
          <p:nvPr/>
        </p:nvSpPr>
        <p:spPr bwMode="auto">
          <a:xfrm>
            <a:off x="9309297" y="270021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72</a:t>
            </a:r>
            <a:endParaRPr kumimoji="0" lang="en-US" altLang="en-US" sz="1800" b="0" i="0" u="none" strike="noStrike" cap="none" normalizeH="0" baseline="0">
              <a:ln>
                <a:noFill/>
              </a:ln>
              <a:solidFill>
                <a:srgbClr val="000000"/>
              </a:solidFill>
              <a:effectLst/>
            </a:endParaRPr>
          </a:p>
        </p:txBody>
      </p:sp>
      <p:sp>
        <p:nvSpPr>
          <p:cNvPr id="25" name="Rectangle 192"/>
          <p:cNvSpPr>
            <a:spLocks noChangeArrowheads="1"/>
          </p:cNvSpPr>
          <p:nvPr/>
        </p:nvSpPr>
        <p:spPr bwMode="auto">
          <a:xfrm>
            <a:off x="10305892" y="270021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76</a:t>
            </a:r>
            <a:endParaRPr kumimoji="0" lang="en-US" altLang="en-US" sz="1800" b="0" i="0" u="none" strike="noStrike" cap="none" normalizeH="0" baseline="0">
              <a:ln>
                <a:noFill/>
              </a:ln>
              <a:solidFill>
                <a:srgbClr val="000000"/>
              </a:solidFill>
              <a:effectLst/>
            </a:endParaRPr>
          </a:p>
        </p:txBody>
      </p:sp>
      <p:sp>
        <p:nvSpPr>
          <p:cNvPr id="26" name="Rectangle 193"/>
          <p:cNvSpPr>
            <a:spLocks noChangeArrowheads="1"/>
          </p:cNvSpPr>
          <p:nvPr/>
        </p:nvSpPr>
        <p:spPr bwMode="auto">
          <a:xfrm>
            <a:off x="1220407" y="3100265"/>
            <a:ext cx="49051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0000"/>
                </a:solidFill>
                <a:effectLst/>
              </a:rPr>
              <a:t>104</a:t>
            </a:r>
            <a:endParaRPr kumimoji="0" lang="en-US" altLang="en-US" sz="1800" b="0" i="0" u="none" strike="noStrike" cap="none" normalizeH="0" baseline="0" dirty="0">
              <a:ln>
                <a:noFill/>
              </a:ln>
              <a:solidFill>
                <a:srgbClr val="000000"/>
              </a:solidFill>
              <a:effectLst/>
            </a:endParaRPr>
          </a:p>
        </p:txBody>
      </p:sp>
      <p:sp>
        <p:nvSpPr>
          <p:cNvPr id="27" name="Rectangle 194"/>
          <p:cNvSpPr>
            <a:spLocks noChangeArrowheads="1"/>
          </p:cNvSpPr>
          <p:nvPr/>
        </p:nvSpPr>
        <p:spPr bwMode="auto">
          <a:xfrm>
            <a:off x="2343688" y="310026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74</a:t>
            </a:r>
            <a:endParaRPr kumimoji="0" lang="en-US" altLang="en-US" sz="1800" b="0" i="0" u="none" strike="noStrike" cap="none" normalizeH="0" baseline="0">
              <a:ln>
                <a:noFill/>
              </a:ln>
              <a:solidFill>
                <a:srgbClr val="000000"/>
              </a:solidFill>
              <a:effectLst/>
            </a:endParaRPr>
          </a:p>
        </p:txBody>
      </p:sp>
      <p:sp>
        <p:nvSpPr>
          <p:cNvPr id="28" name="Rectangle 195"/>
          <p:cNvSpPr>
            <a:spLocks noChangeArrowheads="1"/>
          </p:cNvSpPr>
          <p:nvPr/>
        </p:nvSpPr>
        <p:spPr bwMode="auto">
          <a:xfrm>
            <a:off x="3340283" y="310026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62</a:t>
            </a:r>
            <a:endParaRPr kumimoji="0" lang="en-US" altLang="en-US" sz="1800" b="0" i="0" u="none" strike="noStrike" cap="none" normalizeH="0" baseline="0">
              <a:ln>
                <a:noFill/>
              </a:ln>
              <a:solidFill>
                <a:srgbClr val="000000"/>
              </a:solidFill>
              <a:effectLst/>
            </a:endParaRPr>
          </a:p>
        </p:txBody>
      </p:sp>
      <p:sp>
        <p:nvSpPr>
          <p:cNvPr id="29" name="Rectangle 196"/>
          <p:cNvSpPr>
            <a:spLocks noChangeArrowheads="1"/>
          </p:cNvSpPr>
          <p:nvPr/>
        </p:nvSpPr>
        <p:spPr bwMode="auto">
          <a:xfrm>
            <a:off x="4334768" y="310026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68</a:t>
            </a:r>
            <a:endParaRPr kumimoji="0" lang="en-US" altLang="en-US" sz="1800" b="0" i="0" u="none" strike="noStrike" cap="none" normalizeH="0" baseline="0">
              <a:ln>
                <a:noFill/>
              </a:ln>
              <a:solidFill>
                <a:srgbClr val="000000"/>
              </a:solidFill>
              <a:effectLst/>
            </a:endParaRPr>
          </a:p>
        </p:txBody>
      </p:sp>
      <p:sp>
        <p:nvSpPr>
          <p:cNvPr id="30" name="Rectangle 197"/>
          <p:cNvSpPr>
            <a:spLocks noChangeArrowheads="1"/>
          </p:cNvSpPr>
          <p:nvPr/>
        </p:nvSpPr>
        <p:spPr bwMode="auto">
          <a:xfrm>
            <a:off x="5329251" y="310026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97</a:t>
            </a:r>
            <a:endParaRPr kumimoji="0" lang="en-US" altLang="en-US" sz="1800" b="0" i="0" u="none" strike="noStrike" cap="none" normalizeH="0" baseline="0">
              <a:ln>
                <a:noFill/>
              </a:ln>
              <a:solidFill>
                <a:srgbClr val="000000"/>
              </a:solidFill>
              <a:effectLst/>
            </a:endParaRPr>
          </a:p>
        </p:txBody>
      </p:sp>
      <p:sp>
        <p:nvSpPr>
          <p:cNvPr id="31" name="Rectangle 198"/>
          <p:cNvSpPr>
            <a:spLocks noChangeArrowheads="1"/>
          </p:cNvSpPr>
          <p:nvPr/>
        </p:nvSpPr>
        <p:spPr bwMode="auto">
          <a:xfrm>
            <a:off x="6197049" y="3100265"/>
            <a:ext cx="49051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0000"/>
                </a:solidFill>
                <a:effectLst/>
              </a:rPr>
              <a:t>105</a:t>
            </a:r>
            <a:endParaRPr kumimoji="0" lang="en-US" altLang="en-US" sz="1800" b="0" i="0" u="none" strike="noStrike" cap="none" normalizeH="0" baseline="0" dirty="0">
              <a:ln>
                <a:noFill/>
              </a:ln>
              <a:solidFill>
                <a:srgbClr val="000000"/>
              </a:solidFill>
              <a:effectLst/>
            </a:endParaRPr>
          </a:p>
        </p:txBody>
      </p:sp>
      <p:sp>
        <p:nvSpPr>
          <p:cNvPr id="268288" name="Rectangle 199"/>
          <p:cNvSpPr>
            <a:spLocks noChangeArrowheads="1"/>
          </p:cNvSpPr>
          <p:nvPr/>
        </p:nvSpPr>
        <p:spPr bwMode="auto">
          <a:xfrm>
            <a:off x="7320330" y="310026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77</a:t>
            </a:r>
            <a:endParaRPr kumimoji="0" lang="en-US" altLang="en-US" sz="1800" b="0" i="0" u="none" strike="noStrike" cap="none" normalizeH="0" baseline="0">
              <a:ln>
                <a:noFill/>
              </a:ln>
              <a:solidFill>
                <a:srgbClr val="000000"/>
              </a:solidFill>
              <a:effectLst/>
            </a:endParaRPr>
          </a:p>
        </p:txBody>
      </p:sp>
      <p:sp>
        <p:nvSpPr>
          <p:cNvPr id="268289" name="Rectangle 200"/>
          <p:cNvSpPr>
            <a:spLocks noChangeArrowheads="1"/>
          </p:cNvSpPr>
          <p:nvPr/>
        </p:nvSpPr>
        <p:spPr bwMode="auto">
          <a:xfrm>
            <a:off x="8314813" y="310026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65</a:t>
            </a:r>
            <a:endParaRPr kumimoji="0" lang="en-US" altLang="en-US" sz="1800" b="0" i="0" u="none" strike="noStrike" cap="none" normalizeH="0" baseline="0">
              <a:ln>
                <a:noFill/>
              </a:ln>
              <a:solidFill>
                <a:srgbClr val="000000"/>
              </a:solidFill>
              <a:effectLst/>
            </a:endParaRPr>
          </a:p>
        </p:txBody>
      </p:sp>
      <p:sp>
        <p:nvSpPr>
          <p:cNvPr id="268290" name="Rectangle 201"/>
          <p:cNvSpPr>
            <a:spLocks noChangeArrowheads="1"/>
          </p:cNvSpPr>
          <p:nvPr/>
        </p:nvSpPr>
        <p:spPr bwMode="auto">
          <a:xfrm>
            <a:off x="9309297" y="3100265"/>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80</a:t>
            </a:r>
            <a:endParaRPr kumimoji="0" lang="en-US" altLang="en-US" sz="1800" b="0" i="0" u="none" strike="noStrike" cap="none" normalizeH="0" baseline="0">
              <a:ln>
                <a:noFill/>
              </a:ln>
              <a:solidFill>
                <a:srgbClr val="000000"/>
              </a:solidFill>
              <a:effectLst/>
            </a:endParaRPr>
          </a:p>
        </p:txBody>
      </p:sp>
      <p:sp>
        <p:nvSpPr>
          <p:cNvPr id="268292" name="Rectangle 202"/>
          <p:cNvSpPr>
            <a:spLocks noChangeArrowheads="1"/>
          </p:cNvSpPr>
          <p:nvPr/>
        </p:nvSpPr>
        <p:spPr bwMode="auto">
          <a:xfrm>
            <a:off x="10189763" y="3100265"/>
            <a:ext cx="49051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0000"/>
                </a:solidFill>
                <a:effectLst/>
              </a:rPr>
              <a:t>109</a:t>
            </a:r>
            <a:endParaRPr kumimoji="0" lang="en-US" altLang="en-US" sz="1800" b="0" i="0" u="none" strike="noStrike" cap="none" normalizeH="0" baseline="0" dirty="0">
              <a:ln>
                <a:noFill/>
              </a:ln>
              <a:solidFill>
                <a:srgbClr val="000000"/>
              </a:solidFill>
              <a:effectLst/>
            </a:endParaRPr>
          </a:p>
        </p:txBody>
      </p:sp>
      <p:sp>
        <p:nvSpPr>
          <p:cNvPr id="268293" name="Rectangle 203"/>
          <p:cNvSpPr>
            <a:spLocks noChangeArrowheads="1"/>
          </p:cNvSpPr>
          <p:nvPr/>
        </p:nvSpPr>
        <p:spPr bwMode="auto">
          <a:xfrm>
            <a:off x="1349205" y="3498728"/>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85</a:t>
            </a:r>
            <a:endParaRPr kumimoji="0" lang="en-US" altLang="en-US" sz="1800" b="0" i="0" u="none" strike="noStrike" cap="none" normalizeH="0" baseline="0">
              <a:ln>
                <a:noFill/>
              </a:ln>
              <a:solidFill>
                <a:srgbClr val="000000"/>
              </a:solidFill>
              <a:effectLst/>
            </a:endParaRPr>
          </a:p>
        </p:txBody>
      </p:sp>
      <p:sp>
        <p:nvSpPr>
          <p:cNvPr id="268294" name="Rectangle 204"/>
          <p:cNvSpPr>
            <a:spLocks noChangeArrowheads="1"/>
          </p:cNvSpPr>
          <p:nvPr/>
        </p:nvSpPr>
        <p:spPr bwMode="auto">
          <a:xfrm>
            <a:off x="2343688" y="3498728"/>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97</a:t>
            </a:r>
            <a:endParaRPr kumimoji="0" lang="en-US" altLang="en-US" sz="1800" b="0" i="0" u="none" strike="noStrike" cap="none" normalizeH="0" baseline="0">
              <a:ln>
                <a:noFill/>
              </a:ln>
              <a:solidFill>
                <a:srgbClr val="000000"/>
              </a:solidFill>
              <a:effectLst/>
            </a:endParaRPr>
          </a:p>
        </p:txBody>
      </p:sp>
      <p:sp>
        <p:nvSpPr>
          <p:cNvPr id="268298" name="Rectangle 205"/>
          <p:cNvSpPr>
            <a:spLocks noChangeArrowheads="1"/>
          </p:cNvSpPr>
          <p:nvPr/>
        </p:nvSpPr>
        <p:spPr bwMode="auto">
          <a:xfrm>
            <a:off x="3340283" y="3498728"/>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88</a:t>
            </a:r>
            <a:endParaRPr kumimoji="0" lang="en-US" altLang="en-US" sz="1800" b="0" i="0" u="none" strike="noStrike" cap="none" normalizeH="0" baseline="0">
              <a:ln>
                <a:noFill/>
              </a:ln>
              <a:solidFill>
                <a:srgbClr val="000000"/>
              </a:solidFill>
              <a:effectLst/>
            </a:endParaRPr>
          </a:p>
        </p:txBody>
      </p:sp>
      <p:sp>
        <p:nvSpPr>
          <p:cNvPr id="268299" name="Rectangle 206"/>
          <p:cNvSpPr>
            <a:spLocks noChangeArrowheads="1"/>
          </p:cNvSpPr>
          <p:nvPr/>
        </p:nvSpPr>
        <p:spPr bwMode="auto">
          <a:xfrm>
            <a:off x="4334768" y="3498728"/>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68</a:t>
            </a:r>
            <a:endParaRPr kumimoji="0" lang="en-US" altLang="en-US" sz="1800" b="0" i="0" u="none" strike="noStrike" cap="none" normalizeH="0" baseline="0">
              <a:ln>
                <a:noFill/>
              </a:ln>
              <a:solidFill>
                <a:srgbClr val="000000"/>
              </a:solidFill>
              <a:effectLst/>
            </a:endParaRPr>
          </a:p>
        </p:txBody>
      </p:sp>
      <p:sp>
        <p:nvSpPr>
          <p:cNvPr id="268300" name="Rectangle 207"/>
          <p:cNvSpPr>
            <a:spLocks noChangeArrowheads="1"/>
          </p:cNvSpPr>
          <p:nvPr/>
        </p:nvSpPr>
        <p:spPr bwMode="auto">
          <a:xfrm>
            <a:off x="5329251" y="3498728"/>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83</a:t>
            </a:r>
            <a:endParaRPr kumimoji="0" lang="en-US" altLang="en-US" sz="1800" b="0" i="0" u="none" strike="noStrike" cap="none" normalizeH="0" baseline="0">
              <a:ln>
                <a:noFill/>
              </a:ln>
              <a:solidFill>
                <a:srgbClr val="000000"/>
              </a:solidFill>
              <a:effectLst/>
            </a:endParaRPr>
          </a:p>
        </p:txBody>
      </p:sp>
      <p:sp>
        <p:nvSpPr>
          <p:cNvPr id="268301" name="Rectangle 208"/>
          <p:cNvSpPr>
            <a:spLocks noChangeArrowheads="1"/>
          </p:cNvSpPr>
          <p:nvPr/>
        </p:nvSpPr>
        <p:spPr bwMode="auto">
          <a:xfrm>
            <a:off x="6323735" y="3498728"/>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68</a:t>
            </a:r>
            <a:endParaRPr kumimoji="0" lang="en-US" altLang="en-US" sz="1800" b="0" i="0" u="none" strike="noStrike" cap="none" normalizeH="0" baseline="0">
              <a:ln>
                <a:noFill/>
              </a:ln>
              <a:solidFill>
                <a:srgbClr val="000000"/>
              </a:solidFill>
              <a:effectLst/>
            </a:endParaRPr>
          </a:p>
        </p:txBody>
      </p:sp>
      <p:sp>
        <p:nvSpPr>
          <p:cNvPr id="268302" name="Rectangle 209"/>
          <p:cNvSpPr>
            <a:spLocks noChangeArrowheads="1"/>
          </p:cNvSpPr>
          <p:nvPr/>
        </p:nvSpPr>
        <p:spPr bwMode="auto">
          <a:xfrm>
            <a:off x="7320330" y="3498728"/>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71</a:t>
            </a:r>
            <a:endParaRPr kumimoji="0" lang="en-US" altLang="en-US" sz="1800" b="0" i="0" u="none" strike="noStrike" cap="none" normalizeH="0" baseline="0">
              <a:ln>
                <a:noFill/>
              </a:ln>
              <a:solidFill>
                <a:srgbClr val="000000"/>
              </a:solidFill>
              <a:effectLst/>
            </a:endParaRPr>
          </a:p>
        </p:txBody>
      </p:sp>
      <p:sp>
        <p:nvSpPr>
          <p:cNvPr id="268303" name="Rectangle 210"/>
          <p:cNvSpPr>
            <a:spLocks noChangeArrowheads="1"/>
          </p:cNvSpPr>
          <p:nvPr/>
        </p:nvSpPr>
        <p:spPr bwMode="auto">
          <a:xfrm>
            <a:off x="8314813" y="3498728"/>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69</a:t>
            </a:r>
            <a:endParaRPr kumimoji="0" lang="en-US" altLang="en-US" sz="1800" b="0" i="0" u="none" strike="noStrike" cap="none" normalizeH="0" baseline="0">
              <a:ln>
                <a:noFill/>
              </a:ln>
              <a:solidFill>
                <a:srgbClr val="000000"/>
              </a:solidFill>
              <a:effectLst/>
            </a:endParaRPr>
          </a:p>
        </p:txBody>
      </p:sp>
      <p:sp>
        <p:nvSpPr>
          <p:cNvPr id="268304" name="Rectangle 211"/>
          <p:cNvSpPr>
            <a:spLocks noChangeArrowheads="1"/>
          </p:cNvSpPr>
          <p:nvPr/>
        </p:nvSpPr>
        <p:spPr bwMode="auto">
          <a:xfrm>
            <a:off x="9309297" y="3498728"/>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67</a:t>
            </a:r>
            <a:endParaRPr kumimoji="0" lang="en-US" altLang="en-US" sz="1800" b="0" i="0" u="none" strike="noStrike" cap="none" normalizeH="0" baseline="0">
              <a:ln>
                <a:noFill/>
              </a:ln>
              <a:solidFill>
                <a:srgbClr val="000000"/>
              </a:solidFill>
              <a:effectLst/>
            </a:endParaRPr>
          </a:p>
        </p:txBody>
      </p:sp>
      <p:sp>
        <p:nvSpPr>
          <p:cNvPr id="268305" name="Rectangle 212"/>
          <p:cNvSpPr>
            <a:spLocks noChangeArrowheads="1"/>
          </p:cNvSpPr>
          <p:nvPr/>
        </p:nvSpPr>
        <p:spPr bwMode="auto">
          <a:xfrm>
            <a:off x="10305892" y="3498728"/>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74</a:t>
            </a:r>
            <a:endParaRPr kumimoji="0" lang="en-US" altLang="en-US" sz="1800" b="0" i="0" u="none" strike="noStrike" cap="none" normalizeH="0" baseline="0">
              <a:ln>
                <a:noFill/>
              </a:ln>
              <a:solidFill>
                <a:srgbClr val="000000"/>
              </a:solidFill>
              <a:effectLst/>
            </a:endParaRPr>
          </a:p>
        </p:txBody>
      </p:sp>
      <p:sp>
        <p:nvSpPr>
          <p:cNvPr id="268306" name="Rectangle 213"/>
          <p:cNvSpPr>
            <a:spLocks noChangeArrowheads="1"/>
          </p:cNvSpPr>
          <p:nvPr/>
        </p:nvSpPr>
        <p:spPr bwMode="auto">
          <a:xfrm>
            <a:off x="1349205" y="3898778"/>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62</a:t>
            </a:r>
            <a:endParaRPr kumimoji="0" lang="en-US" altLang="en-US" sz="1800" b="0" i="0" u="none" strike="noStrike" cap="none" normalizeH="0" baseline="0">
              <a:ln>
                <a:noFill/>
              </a:ln>
              <a:solidFill>
                <a:srgbClr val="000000"/>
              </a:solidFill>
              <a:effectLst/>
            </a:endParaRPr>
          </a:p>
        </p:txBody>
      </p:sp>
      <p:sp>
        <p:nvSpPr>
          <p:cNvPr id="268307" name="Rectangle 214"/>
          <p:cNvSpPr>
            <a:spLocks noChangeArrowheads="1"/>
          </p:cNvSpPr>
          <p:nvPr/>
        </p:nvSpPr>
        <p:spPr bwMode="auto">
          <a:xfrm>
            <a:off x="2343688" y="3898778"/>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82</a:t>
            </a:r>
            <a:endParaRPr kumimoji="0" lang="en-US" altLang="en-US" sz="1800" b="0" i="0" u="none" strike="noStrike" cap="none" normalizeH="0" baseline="0">
              <a:ln>
                <a:noFill/>
              </a:ln>
              <a:solidFill>
                <a:srgbClr val="000000"/>
              </a:solidFill>
              <a:effectLst/>
            </a:endParaRPr>
          </a:p>
        </p:txBody>
      </p:sp>
      <p:sp>
        <p:nvSpPr>
          <p:cNvPr id="268308" name="Rectangle 215"/>
          <p:cNvSpPr>
            <a:spLocks noChangeArrowheads="1"/>
          </p:cNvSpPr>
          <p:nvPr/>
        </p:nvSpPr>
        <p:spPr bwMode="auto">
          <a:xfrm>
            <a:off x="3340283" y="3898778"/>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98</a:t>
            </a:r>
            <a:endParaRPr kumimoji="0" lang="en-US" altLang="en-US" sz="1800" b="0" i="0" u="none" strike="noStrike" cap="none" normalizeH="0" baseline="0">
              <a:ln>
                <a:noFill/>
              </a:ln>
              <a:solidFill>
                <a:srgbClr val="000000"/>
              </a:solidFill>
              <a:effectLst/>
            </a:endParaRPr>
          </a:p>
        </p:txBody>
      </p:sp>
      <p:sp>
        <p:nvSpPr>
          <p:cNvPr id="268309" name="Rectangle 216"/>
          <p:cNvSpPr>
            <a:spLocks noChangeArrowheads="1"/>
          </p:cNvSpPr>
          <p:nvPr/>
        </p:nvSpPr>
        <p:spPr bwMode="auto">
          <a:xfrm>
            <a:off x="4243975" y="3898778"/>
            <a:ext cx="49051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101</a:t>
            </a:r>
            <a:endParaRPr kumimoji="0" lang="en-US" altLang="en-US" sz="1800" b="0" i="0" u="none" strike="noStrike" cap="none" normalizeH="0" baseline="0">
              <a:ln>
                <a:noFill/>
              </a:ln>
              <a:solidFill>
                <a:srgbClr val="000000"/>
              </a:solidFill>
              <a:effectLst/>
            </a:endParaRPr>
          </a:p>
        </p:txBody>
      </p:sp>
      <p:sp>
        <p:nvSpPr>
          <p:cNvPr id="268310" name="Rectangle 217"/>
          <p:cNvSpPr>
            <a:spLocks noChangeArrowheads="1"/>
          </p:cNvSpPr>
          <p:nvPr/>
        </p:nvSpPr>
        <p:spPr bwMode="auto">
          <a:xfrm>
            <a:off x="5329251" y="3898778"/>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79</a:t>
            </a:r>
            <a:endParaRPr kumimoji="0" lang="en-US" altLang="en-US" sz="1800" b="0" i="0" u="none" strike="noStrike" cap="none" normalizeH="0" baseline="0">
              <a:ln>
                <a:noFill/>
              </a:ln>
              <a:solidFill>
                <a:srgbClr val="000000"/>
              </a:solidFill>
              <a:effectLst/>
            </a:endParaRPr>
          </a:p>
        </p:txBody>
      </p:sp>
      <p:sp>
        <p:nvSpPr>
          <p:cNvPr id="268311" name="Rectangle 218"/>
          <p:cNvSpPr>
            <a:spLocks noChangeArrowheads="1"/>
          </p:cNvSpPr>
          <p:nvPr/>
        </p:nvSpPr>
        <p:spPr bwMode="auto">
          <a:xfrm>
            <a:off x="6197049" y="3898778"/>
            <a:ext cx="49051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105</a:t>
            </a:r>
            <a:endParaRPr kumimoji="0" lang="en-US" altLang="en-US" sz="1800" b="0" i="0" u="none" strike="noStrike" cap="none" normalizeH="0" baseline="0">
              <a:ln>
                <a:noFill/>
              </a:ln>
              <a:solidFill>
                <a:srgbClr val="000000"/>
              </a:solidFill>
              <a:effectLst/>
            </a:endParaRPr>
          </a:p>
        </p:txBody>
      </p:sp>
      <p:sp>
        <p:nvSpPr>
          <p:cNvPr id="268312" name="Rectangle 219"/>
          <p:cNvSpPr>
            <a:spLocks noChangeArrowheads="1"/>
          </p:cNvSpPr>
          <p:nvPr/>
        </p:nvSpPr>
        <p:spPr bwMode="auto">
          <a:xfrm>
            <a:off x="7320330" y="3898778"/>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79</a:t>
            </a:r>
            <a:endParaRPr kumimoji="0" lang="en-US" altLang="en-US" sz="1800" b="0" i="0" u="none" strike="noStrike" cap="none" normalizeH="0" baseline="0">
              <a:ln>
                <a:noFill/>
              </a:ln>
              <a:solidFill>
                <a:srgbClr val="000000"/>
              </a:solidFill>
              <a:effectLst/>
            </a:endParaRPr>
          </a:p>
        </p:txBody>
      </p:sp>
      <p:sp>
        <p:nvSpPr>
          <p:cNvPr id="268313" name="Rectangle 220"/>
          <p:cNvSpPr>
            <a:spLocks noChangeArrowheads="1"/>
          </p:cNvSpPr>
          <p:nvPr/>
        </p:nvSpPr>
        <p:spPr bwMode="auto">
          <a:xfrm>
            <a:off x="8314813" y="3898778"/>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69</a:t>
            </a:r>
            <a:endParaRPr kumimoji="0" lang="en-US" altLang="en-US" sz="1800" b="0" i="0" u="none" strike="noStrike" cap="none" normalizeH="0" baseline="0">
              <a:ln>
                <a:noFill/>
              </a:ln>
              <a:solidFill>
                <a:srgbClr val="000000"/>
              </a:solidFill>
              <a:effectLst/>
            </a:endParaRPr>
          </a:p>
        </p:txBody>
      </p:sp>
      <p:sp>
        <p:nvSpPr>
          <p:cNvPr id="268314" name="Rectangle 221"/>
          <p:cNvSpPr>
            <a:spLocks noChangeArrowheads="1"/>
          </p:cNvSpPr>
          <p:nvPr/>
        </p:nvSpPr>
        <p:spPr bwMode="auto">
          <a:xfrm>
            <a:off x="9309297" y="3898778"/>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62</a:t>
            </a:r>
            <a:endParaRPr kumimoji="0" lang="en-US" altLang="en-US" sz="1800" b="0" i="0" u="none" strike="noStrike" cap="none" normalizeH="0" baseline="0">
              <a:ln>
                <a:noFill/>
              </a:ln>
              <a:solidFill>
                <a:srgbClr val="000000"/>
              </a:solidFill>
              <a:effectLst/>
            </a:endParaRPr>
          </a:p>
        </p:txBody>
      </p:sp>
      <p:sp>
        <p:nvSpPr>
          <p:cNvPr id="268315" name="Rectangle 222"/>
          <p:cNvSpPr>
            <a:spLocks noChangeArrowheads="1"/>
          </p:cNvSpPr>
          <p:nvPr/>
        </p:nvSpPr>
        <p:spPr bwMode="auto">
          <a:xfrm>
            <a:off x="10305892" y="3898778"/>
            <a:ext cx="3270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rPr>
              <a:t>73</a:t>
            </a:r>
            <a:endParaRPr kumimoji="0" lang="en-US" altLang="en-US" sz="1800" b="0" i="0" u="none" strike="noStrike" cap="none" normalizeH="0" baseline="0">
              <a:ln>
                <a:noFill/>
              </a:ln>
              <a:solidFill>
                <a:srgbClr val="000000"/>
              </a:solidFill>
              <a:effectLst/>
            </a:endParaRPr>
          </a:p>
        </p:txBody>
      </p:sp>
      <p:sp>
        <p:nvSpPr>
          <p:cNvPr id="268316" name="Rectangle 223"/>
          <p:cNvSpPr>
            <a:spLocks noChangeArrowheads="1"/>
          </p:cNvSpPr>
          <p:nvPr/>
        </p:nvSpPr>
        <p:spPr bwMode="auto">
          <a:xfrm>
            <a:off x="1030379" y="2265240"/>
            <a:ext cx="9999734" cy="2035175"/>
          </a:xfrm>
          <a:prstGeom prst="rect">
            <a:avLst/>
          </a:prstGeom>
          <a:noFill/>
          <a:ln w="127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949EBC64-41CB-41B8-B6DF-9B1367312BD4}" type="slidenum">
              <a:rPr lang="en-US" smtClean="0"/>
              <a:t>18</a:t>
            </a:fld>
            <a:endParaRPr lang="en-US"/>
          </a:p>
        </p:txBody>
      </p:sp>
    </p:spTree>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8" name="Rectangle 4"/>
          <p:cNvSpPr>
            <a:spLocks noChangeArrowheads="1"/>
          </p:cNvSpPr>
          <p:nvPr/>
        </p:nvSpPr>
        <p:spPr bwMode="auto">
          <a:xfrm>
            <a:off x="1283750" y="2592896"/>
            <a:ext cx="9788590" cy="552450"/>
          </a:xfrm>
          <a:prstGeom prst="rect">
            <a:avLst/>
          </a:prstGeom>
          <a:noFill/>
          <a:ln w="12700">
            <a:noFill/>
            <a:miter lim="800000"/>
            <a:headEnd/>
            <a:tailEnd/>
          </a:ln>
          <a:effectLst/>
        </p:spPr>
        <p:txBody>
          <a:bodyPr wrap="none" anchor="ctr"/>
          <a:lstStyle/>
          <a:p>
            <a:pPr algn="l">
              <a:defRPr/>
            </a:pPr>
            <a:r>
              <a:rPr lang="en-US" sz="2400" dirty="0">
                <a:solidFill>
                  <a:srgbClr val="000000"/>
                </a:solidFill>
                <a:effectLst/>
                <a:latin typeface="+mn-lt"/>
                <a:cs typeface="Arial" panose="020B0604020202020204" pitchFamily="34" charset="0"/>
              </a:rPr>
              <a:t>2.   Determine the width of each class.</a:t>
            </a:r>
            <a:endParaRPr lang="en-US" sz="2400" b="1" dirty="0">
              <a:solidFill>
                <a:srgbClr val="000000"/>
              </a:solidFill>
              <a:effectLst/>
              <a:latin typeface="+mn-lt"/>
              <a:cs typeface="Arial" panose="020B0604020202020204" pitchFamily="34" charset="0"/>
            </a:endParaRPr>
          </a:p>
        </p:txBody>
      </p:sp>
      <p:sp>
        <p:nvSpPr>
          <p:cNvPr id="359429" name="Rectangle 5"/>
          <p:cNvSpPr>
            <a:spLocks noChangeArrowheads="1"/>
          </p:cNvSpPr>
          <p:nvPr/>
        </p:nvSpPr>
        <p:spPr bwMode="auto">
          <a:xfrm>
            <a:off x="1283750" y="3069147"/>
            <a:ext cx="9484544" cy="595313"/>
          </a:xfrm>
          <a:prstGeom prst="rect">
            <a:avLst/>
          </a:prstGeom>
          <a:noFill/>
          <a:ln w="12700">
            <a:noFill/>
            <a:miter lim="800000"/>
            <a:headEnd/>
            <a:tailEnd/>
          </a:ln>
          <a:effectLst/>
        </p:spPr>
        <p:txBody>
          <a:bodyPr wrap="none" anchor="ctr"/>
          <a:lstStyle/>
          <a:p>
            <a:pPr algn="l">
              <a:defRPr/>
            </a:pPr>
            <a:r>
              <a:rPr lang="en-US" sz="2400" dirty="0">
                <a:solidFill>
                  <a:srgbClr val="000000"/>
                </a:solidFill>
                <a:effectLst/>
                <a:latin typeface="+mn-lt"/>
                <a:cs typeface="Arial" panose="020B0604020202020204" pitchFamily="34" charset="0"/>
              </a:rPr>
              <a:t>3.   Determine the class limits.</a:t>
            </a:r>
            <a:endParaRPr lang="en-US" sz="2400" b="1" dirty="0">
              <a:solidFill>
                <a:srgbClr val="000000"/>
              </a:solidFill>
              <a:effectLst/>
              <a:latin typeface="+mn-lt"/>
              <a:cs typeface="Arial" panose="020B0604020202020204" pitchFamily="34" charset="0"/>
            </a:endParaRPr>
          </a:p>
        </p:txBody>
      </p:sp>
      <p:sp>
        <p:nvSpPr>
          <p:cNvPr id="359432" name="Rectangle 8"/>
          <p:cNvSpPr>
            <a:spLocks noChangeArrowheads="1"/>
          </p:cNvSpPr>
          <p:nvPr/>
        </p:nvSpPr>
        <p:spPr bwMode="auto">
          <a:xfrm>
            <a:off x="1279527" y="2119821"/>
            <a:ext cx="10734511" cy="541338"/>
          </a:xfrm>
          <a:prstGeom prst="rect">
            <a:avLst/>
          </a:prstGeom>
          <a:noFill/>
          <a:ln w="12700">
            <a:noFill/>
            <a:miter lim="800000"/>
            <a:headEnd/>
            <a:tailEnd/>
          </a:ln>
          <a:effectLst/>
        </p:spPr>
        <p:txBody>
          <a:bodyPr wrap="none" anchor="ctr"/>
          <a:lstStyle/>
          <a:p>
            <a:pPr algn="l">
              <a:lnSpc>
                <a:spcPct val="90000"/>
              </a:lnSpc>
              <a:spcBef>
                <a:spcPct val="20000"/>
              </a:spcBef>
              <a:buClr>
                <a:srgbClr val="66FFFF"/>
              </a:buClr>
              <a:buSzPct val="75000"/>
              <a:buFont typeface="Monotype Sorts" pitchFamily="2" charset="2"/>
              <a:buNone/>
              <a:defRPr/>
            </a:pPr>
            <a:r>
              <a:rPr lang="en-US" sz="2400" dirty="0">
                <a:solidFill>
                  <a:srgbClr val="000000"/>
                </a:solidFill>
                <a:effectLst/>
                <a:latin typeface="+mn-lt"/>
                <a:cs typeface="Arial" panose="020B0604020202020204" pitchFamily="34" charset="0"/>
              </a:rPr>
              <a:t>1.   Determine the number of non-overlapping classes. </a:t>
            </a:r>
            <a:endParaRPr lang="en-US" sz="2400" b="1" dirty="0">
              <a:solidFill>
                <a:srgbClr val="000000"/>
              </a:solidFill>
              <a:effectLst/>
              <a:latin typeface="+mn-lt"/>
              <a:cs typeface="Arial" panose="020B0604020202020204" pitchFamily="34" charset="0"/>
            </a:endParaRPr>
          </a:p>
        </p:txBody>
      </p:sp>
      <p:sp>
        <p:nvSpPr>
          <p:cNvPr id="359434" name="Text Box 10"/>
          <p:cNvSpPr txBox="1">
            <a:spLocks noChangeArrowheads="1"/>
          </p:cNvSpPr>
          <p:nvPr/>
        </p:nvSpPr>
        <p:spPr bwMode="auto">
          <a:xfrm>
            <a:off x="1309086" y="1235585"/>
            <a:ext cx="9763253" cy="830997"/>
          </a:xfrm>
          <a:prstGeom prst="rect">
            <a:avLst/>
          </a:prstGeom>
          <a:noFill/>
          <a:ln w="12700">
            <a:noFill/>
            <a:miter lim="800000"/>
            <a:headEnd/>
            <a:tailEnd/>
          </a:ln>
          <a:effectLst/>
        </p:spPr>
        <p:txBody>
          <a:bodyPr wrap="square">
            <a:spAutoFit/>
          </a:bodyPr>
          <a:lstStyle/>
          <a:p>
            <a:pPr algn="l">
              <a:defRPr/>
            </a:pPr>
            <a:r>
              <a:rPr lang="en-US" sz="2400" dirty="0">
                <a:solidFill>
                  <a:srgbClr val="000000"/>
                </a:solidFill>
                <a:effectLst/>
                <a:latin typeface="+mn-lt"/>
                <a:cs typeface="Arial" panose="020B0604020202020204" pitchFamily="34" charset="0"/>
              </a:rPr>
              <a:t>The three steps necessary to define the classes for a frequency distribution with quantitative data are:</a:t>
            </a:r>
          </a:p>
        </p:txBody>
      </p:sp>
      <p:sp>
        <p:nvSpPr>
          <p:cNvPr id="2" name="Slide Number Placeholder 1"/>
          <p:cNvSpPr>
            <a:spLocks noGrp="1"/>
          </p:cNvSpPr>
          <p:nvPr>
            <p:ph type="sldNum" sz="quarter" idx="12"/>
          </p:nvPr>
        </p:nvSpPr>
        <p:spPr/>
        <p:txBody>
          <a:bodyPr/>
          <a:lstStyle/>
          <a:p>
            <a:fld id="{949EBC64-41CB-41B8-B6DF-9B1367312BD4}" type="slidenum">
              <a:rPr lang="en-US" smtClean="0"/>
              <a:t>19</a:t>
            </a:fld>
            <a:endParaRPr lang="en-US"/>
          </a:p>
        </p:txBody>
      </p:sp>
      <p:sp>
        <p:nvSpPr>
          <p:cNvPr id="8" name="Rectangle 8"/>
          <p:cNvSpPr>
            <a:spLocks noChangeArrowheads="1"/>
          </p:cNvSpPr>
          <p:nvPr/>
        </p:nvSpPr>
        <p:spPr bwMode="auto">
          <a:xfrm>
            <a:off x="910227" y="629193"/>
            <a:ext cx="10337562" cy="757237"/>
          </a:xfrm>
          <a:prstGeom prst="rect">
            <a:avLst/>
          </a:prstGeom>
          <a:noFill/>
          <a:ln w="12700">
            <a:noFill/>
            <a:miter lim="800000"/>
            <a:headEnd/>
            <a:tailEnd/>
          </a:ln>
          <a:effectLst/>
        </p:spPr>
        <p:txBody>
          <a:bodyPr lIns="90488" tIns="44450" rIns="90488" bIns="44450" anchor="ctr"/>
          <a:lstStyle/>
          <a:p>
            <a:pPr algn="l">
              <a:defRPr/>
            </a:pPr>
            <a:r>
              <a:rPr lang="en-US" sz="3200" dirty="0">
                <a:effectLst/>
                <a:latin typeface="+mn-lt"/>
                <a:cs typeface="Arial" panose="020B0604020202020204" pitchFamily="34" charset="0"/>
              </a:rPr>
              <a:t>Frequency Distribution</a:t>
            </a:r>
          </a:p>
        </p:txBody>
      </p:sp>
    </p:spTree>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433" y="650840"/>
            <a:ext cx="10489585" cy="1188718"/>
          </a:xfrm>
        </p:spPr>
        <p:txBody>
          <a:bodyPr anchor="ctr">
            <a:normAutofit/>
          </a:bodyPr>
          <a:lstStyle/>
          <a:p>
            <a:r>
              <a:rPr lang="en-US" sz="3200" dirty="0"/>
              <a:t>Part A - Descriptive Statistics: Tabular and Graphical Displays</a:t>
            </a:r>
          </a:p>
        </p:txBody>
      </p:sp>
      <p:sp>
        <p:nvSpPr>
          <p:cNvPr id="3" name="Content Placeholder 2"/>
          <p:cNvSpPr>
            <a:spLocks noGrp="1"/>
          </p:cNvSpPr>
          <p:nvPr>
            <p:ph idx="1"/>
          </p:nvPr>
        </p:nvSpPr>
        <p:spPr>
          <a:xfrm>
            <a:off x="922191" y="1846107"/>
            <a:ext cx="10489585" cy="3232528"/>
          </a:xfrm>
        </p:spPr>
        <p:txBody>
          <a:bodyPr/>
          <a:lstStyle/>
          <a:p>
            <a:r>
              <a:rPr lang="en-US" dirty="0"/>
              <a:t>Summarizing Data for a Categorical Variable</a:t>
            </a:r>
          </a:p>
          <a:p>
            <a:pPr lvl="1">
              <a:defRPr/>
            </a:pPr>
            <a:r>
              <a:rPr lang="en-US" sz="2200" u="sng" dirty="0">
                <a:solidFill>
                  <a:srgbClr val="000000"/>
                </a:solidFill>
                <a:cs typeface="Arial" panose="020B0604020202020204" pitchFamily="34" charset="0"/>
              </a:rPr>
              <a:t>Categorical data</a:t>
            </a:r>
            <a:r>
              <a:rPr lang="en-US" sz="2200" dirty="0">
                <a:solidFill>
                  <a:srgbClr val="000000"/>
                </a:solidFill>
                <a:cs typeface="Arial" panose="020B0604020202020204" pitchFamily="34" charset="0"/>
              </a:rPr>
              <a:t> use labels or names to identify categories of like items.</a:t>
            </a:r>
          </a:p>
          <a:p>
            <a:r>
              <a:rPr lang="en-US" dirty="0">
                <a:solidFill>
                  <a:srgbClr val="000000"/>
                </a:solidFill>
                <a:cs typeface="Arial" panose="020B0604020202020204" pitchFamily="34" charset="0"/>
              </a:rPr>
              <a:t>Summarizing Data for a Quantitative Variable</a:t>
            </a:r>
          </a:p>
          <a:p>
            <a:pPr lvl="1">
              <a:defRPr/>
            </a:pPr>
            <a:r>
              <a:rPr lang="en-US" sz="2200" u="sng" dirty="0">
                <a:solidFill>
                  <a:srgbClr val="000000"/>
                </a:solidFill>
                <a:cs typeface="Arial" panose="020B0604020202020204" pitchFamily="34" charset="0"/>
              </a:rPr>
              <a:t>Quantitative data</a:t>
            </a:r>
            <a:r>
              <a:rPr lang="en-US" sz="2200" dirty="0">
                <a:solidFill>
                  <a:srgbClr val="000000"/>
                </a:solidFill>
                <a:cs typeface="Arial" panose="020B0604020202020204" pitchFamily="34" charset="0"/>
              </a:rPr>
              <a:t> are numerical values that indicate how much or how many.</a:t>
            </a:r>
          </a:p>
          <a:p>
            <a:pPr lvl="1"/>
            <a:endParaRPr lang="en-US" sz="2200" dirty="0">
              <a:solidFill>
                <a:srgbClr val="000000"/>
              </a:solidFill>
              <a:cs typeface="Arial" panose="020B0604020202020204" pitchFamily="34" charset="0"/>
            </a:endParaRPr>
          </a:p>
          <a:p>
            <a:endParaRPr lang="en-US" dirty="0"/>
          </a:p>
        </p:txBody>
      </p:sp>
      <p:sp>
        <p:nvSpPr>
          <p:cNvPr id="4" name="Slide Number Placeholder 3"/>
          <p:cNvSpPr>
            <a:spLocks noGrp="1"/>
          </p:cNvSpPr>
          <p:nvPr>
            <p:ph type="sldNum" sz="quarter" idx="12"/>
          </p:nvPr>
        </p:nvSpPr>
        <p:spPr/>
        <p:txBody>
          <a:bodyPr/>
          <a:lstStyle/>
          <a:p>
            <a:fld id="{949EBC64-41CB-41B8-B6DF-9B1367312BD4}" type="slidenum">
              <a:rPr lang="en-US" smtClean="0"/>
              <a:t>2</a:t>
            </a:fld>
            <a:endParaRPr lang="en-US"/>
          </a:p>
        </p:txBody>
      </p:sp>
    </p:spTree>
    <p:extLst>
      <p:ext uri="{BB962C8B-B14F-4D97-AF65-F5344CB8AC3E}">
        <p14:creationId xmlns:p14="http://schemas.microsoft.com/office/powerpoint/2010/main" val="4125776511"/>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a:xfrm>
            <a:off x="921187" y="1277383"/>
            <a:ext cx="10337562" cy="495300"/>
          </a:xfrm>
        </p:spPr>
        <p:txBody>
          <a:bodyPr/>
          <a:lstStyle/>
          <a:p>
            <a:pPr marL="339725" indent="-339725">
              <a:buSzPct val="100000"/>
              <a:defRPr/>
            </a:pPr>
            <a:r>
              <a:rPr lang="en-US" dirty="0"/>
              <a:t>Guidelines for Determining the Number of Classes</a:t>
            </a:r>
          </a:p>
        </p:txBody>
      </p:sp>
      <p:sp>
        <p:nvSpPr>
          <p:cNvPr id="18437" name="Rectangle 5"/>
          <p:cNvSpPr>
            <a:spLocks noChangeArrowheads="1"/>
          </p:cNvSpPr>
          <p:nvPr/>
        </p:nvSpPr>
        <p:spPr bwMode="auto">
          <a:xfrm>
            <a:off x="1293250" y="1696128"/>
            <a:ext cx="6486314" cy="533400"/>
          </a:xfrm>
          <a:prstGeom prst="rect">
            <a:avLst/>
          </a:prstGeom>
          <a:noFill/>
          <a:ln w="12700">
            <a:noFill/>
            <a:miter lim="800000"/>
            <a:headEnd/>
            <a:tailEnd/>
          </a:ln>
          <a:effectLst/>
        </p:spPr>
        <p:txBody>
          <a:bodyPr wrap="non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Use between 5 and 20 classes.</a:t>
            </a:r>
          </a:p>
        </p:txBody>
      </p:sp>
      <p:sp>
        <p:nvSpPr>
          <p:cNvPr id="18438" name="Rectangle 6"/>
          <p:cNvSpPr>
            <a:spLocks noChangeArrowheads="1"/>
          </p:cNvSpPr>
          <p:nvPr/>
        </p:nvSpPr>
        <p:spPr bwMode="auto">
          <a:xfrm>
            <a:off x="1293251" y="2210478"/>
            <a:ext cx="9467570" cy="83820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Data sets with a larger number of elements usually require a larger number of classes.</a:t>
            </a:r>
          </a:p>
        </p:txBody>
      </p:sp>
      <p:sp>
        <p:nvSpPr>
          <p:cNvPr id="18439" name="Rectangle 7"/>
          <p:cNvSpPr>
            <a:spLocks noChangeArrowheads="1"/>
          </p:cNvSpPr>
          <p:nvPr/>
        </p:nvSpPr>
        <p:spPr bwMode="auto">
          <a:xfrm>
            <a:off x="1318588" y="3029628"/>
            <a:ext cx="9020030" cy="571500"/>
          </a:xfrm>
          <a:prstGeom prst="rect">
            <a:avLst/>
          </a:prstGeom>
          <a:noFill/>
          <a:ln w="12700">
            <a:noFill/>
            <a:miter lim="800000"/>
            <a:headEnd/>
            <a:tailEnd/>
          </a:ln>
          <a:effectLst/>
        </p:spPr>
        <p:txBody>
          <a:bodyPr wrap="non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Smaller data sets usually require fewer classes.</a:t>
            </a:r>
          </a:p>
        </p:txBody>
      </p:sp>
      <p:sp>
        <p:nvSpPr>
          <p:cNvPr id="18444" name="AutoShape 12"/>
          <p:cNvSpPr>
            <a:spLocks noChangeArrowheads="1"/>
          </p:cNvSpPr>
          <p:nvPr/>
        </p:nvSpPr>
        <p:spPr bwMode="auto">
          <a:xfrm>
            <a:off x="1256824" y="3543735"/>
            <a:ext cx="9726734" cy="1001101"/>
          </a:xfrm>
          <a:prstGeom prst="roundRect">
            <a:avLst>
              <a:gd name="adj" fmla="val 16667"/>
            </a:avLst>
          </a:prstGeom>
          <a:noFill/>
          <a:ln w="6350">
            <a:noFill/>
            <a:round/>
            <a:headEnd/>
            <a:tailEnd/>
          </a:ln>
          <a:effectLst/>
          <a:scene3d>
            <a:camera prst="orthographicFront">
              <a:rot lat="0" lon="0" rev="0"/>
            </a:camera>
            <a:lightRig rig="balanced" dir="t">
              <a:rot lat="0" lon="0" rev="8700000"/>
            </a:lightRig>
          </a:scene3d>
          <a:sp3d>
            <a:bevelT w="190500" h="38100"/>
          </a:sp3d>
        </p:spPr>
        <p:txBody>
          <a:bodyPr wrap="square" anchor="ctr"/>
          <a:lstStyle/>
          <a:p>
            <a:pPr marL="342900" indent="-342900" algn="l">
              <a:buFont typeface="Arial" panose="020B0604020202020204" pitchFamily="34" charset="0"/>
              <a:buChar char="•"/>
              <a:defRPr/>
            </a:pPr>
            <a:r>
              <a:rPr lang="en-US" sz="2400" dirty="0">
                <a:solidFill>
                  <a:srgbClr val="000000"/>
                </a:solidFill>
                <a:effectLst/>
                <a:latin typeface="+mn-lt"/>
                <a:cs typeface="Arial" panose="020B0604020202020204" pitchFamily="34" charset="0"/>
              </a:rPr>
              <a:t>The goal is to use enough classes to show the variation in the data, but not so many classes that some contain only a few data items.</a:t>
            </a:r>
          </a:p>
        </p:txBody>
      </p:sp>
      <p:sp>
        <p:nvSpPr>
          <p:cNvPr id="2" name="Slide Number Placeholder 1"/>
          <p:cNvSpPr>
            <a:spLocks noGrp="1"/>
          </p:cNvSpPr>
          <p:nvPr>
            <p:ph type="sldNum" sz="quarter" idx="12"/>
          </p:nvPr>
        </p:nvSpPr>
        <p:spPr/>
        <p:txBody>
          <a:bodyPr/>
          <a:lstStyle/>
          <a:p>
            <a:fld id="{949EBC64-41CB-41B8-B6DF-9B1367312BD4}" type="slidenum">
              <a:rPr lang="en-US" smtClean="0"/>
              <a:t>20</a:t>
            </a:fld>
            <a:endParaRPr lang="en-US"/>
          </a:p>
        </p:txBody>
      </p:sp>
      <p:sp>
        <p:nvSpPr>
          <p:cNvPr id="10" name="Rectangle 8"/>
          <p:cNvSpPr>
            <a:spLocks noChangeArrowheads="1"/>
          </p:cNvSpPr>
          <p:nvPr/>
        </p:nvSpPr>
        <p:spPr bwMode="auto">
          <a:xfrm>
            <a:off x="910227" y="629193"/>
            <a:ext cx="10337562" cy="757237"/>
          </a:xfrm>
          <a:prstGeom prst="rect">
            <a:avLst/>
          </a:prstGeom>
          <a:noFill/>
          <a:ln w="12700">
            <a:noFill/>
            <a:miter lim="800000"/>
            <a:headEnd/>
            <a:tailEnd/>
          </a:ln>
          <a:effectLst/>
        </p:spPr>
        <p:txBody>
          <a:bodyPr lIns="90488" tIns="44450" rIns="90488" bIns="44450" anchor="ctr"/>
          <a:lstStyle/>
          <a:p>
            <a:pPr algn="l">
              <a:defRPr/>
            </a:pPr>
            <a:r>
              <a:rPr lang="en-US" sz="3200" dirty="0">
                <a:effectLst/>
                <a:latin typeface="+mn-lt"/>
                <a:cs typeface="Arial" panose="020B0604020202020204" pitchFamily="34" charset="0"/>
              </a:rPr>
              <a:t>Frequency Distribution</a:t>
            </a:r>
          </a:p>
        </p:txBody>
      </p:sp>
      <p:sp>
        <p:nvSpPr>
          <p:cNvPr id="9" name="AutoShape 12">
            <a:extLst>
              <a:ext uri="{FF2B5EF4-FFF2-40B4-BE49-F238E27FC236}">
                <a16:creationId xmlns:a16="http://schemas.microsoft.com/office/drawing/2014/main" id="{48B7F29E-7CD7-4584-983F-C0EBCB7893B7}"/>
              </a:ext>
            </a:extLst>
          </p:cNvPr>
          <p:cNvSpPr>
            <a:spLocks noChangeArrowheads="1"/>
          </p:cNvSpPr>
          <p:nvPr/>
        </p:nvSpPr>
        <p:spPr bwMode="auto">
          <a:xfrm>
            <a:off x="1258309" y="4539522"/>
            <a:ext cx="9726734" cy="1001101"/>
          </a:xfrm>
          <a:prstGeom prst="roundRect">
            <a:avLst>
              <a:gd name="adj" fmla="val 16667"/>
            </a:avLst>
          </a:prstGeom>
          <a:noFill/>
          <a:ln w="6350">
            <a:noFill/>
            <a:round/>
            <a:headEnd/>
            <a:tailEnd/>
          </a:ln>
          <a:effectLst/>
          <a:scene3d>
            <a:camera prst="orthographicFront">
              <a:rot lat="0" lon="0" rev="0"/>
            </a:camera>
            <a:lightRig rig="balanced" dir="t">
              <a:rot lat="0" lon="0" rev="8700000"/>
            </a:lightRig>
          </a:scene3d>
          <a:sp3d>
            <a:bevelT w="190500" h="38100"/>
          </a:sp3d>
        </p:spPr>
        <p:txBody>
          <a:bodyPr wrap="square" anchor="ctr"/>
          <a:lstStyle/>
          <a:p>
            <a:pPr marL="342900" indent="-342900" algn="l">
              <a:buFont typeface="Arial" panose="020B0604020202020204" pitchFamily="34" charset="0"/>
              <a:buChar char="•"/>
              <a:defRPr/>
            </a:pPr>
            <a:r>
              <a:rPr lang="en-IN" sz="2400" dirty="0">
                <a:solidFill>
                  <a:srgbClr val="000000"/>
                </a:solidFill>
                <a:effectLst/>
                <a:latin typeface="+mn-lt"/>
                <a:cs typeface="Arial" panose="020B0604020202020204" pitchFamily="34" charset="0"/>
              </a:rPr>
              <a:t>If k represents the number of classes and N the total number of observations, then the value of k will be the smallest exponent of the number 2, so that 2</a:t>
            </a:r>
            <a:r>
              <a:rPr lang="en-IN" sz="2400" baseline="30000" dirty="0">
                <a:solidFill>
                  <a:srgbClr val="000000"/>
                </a:solidFill>
                <a:effectLst/>
                <a:latin typeface="+mn-lt"/>
                <a:cs typeface="Arial" panose="020B0604020202020204" pitchFamily="34" charset="0"/>
              </a:rPr>
              <a:t>k</a:t>
            </a:r>
            <a:r>
              <a:rPr lang="en-IN" sz="2400" dirty="0">
                <a:solidFill>
                  <a:srgbClr val="000000"/>
                </a:solidFill>
                <a:effectLst/>
                <a:latin typeface="+mn-lt"/>
                <a:cs typeface="Arial" panose="020B0604020202020204" pitchFamily="34" charset="0"/>
              </a:rPr>
              <a:t> ≥ N.</a:t>
            </a:r>
            <a:endParaRPr lang="en-US" sz="2400" dirty="0">
              <a:solidFill>
                <a:srgbClr val="000000"/>
              </a:solidFill>
              <a:effectLst/>
              <a:latin typeface="+mn-lt"/>
              <a:cs typeface="Arial" panose="020B0604020202020204" pitchFamily="34" charset="0"/>
            </a:endParaRPr>
          </a:p>
        </p:txBody>
      </p:sp>
    </p:spTree>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483" name="Rectangle 3"/>
          <p:cNvSpPr>
            <a:spLocks noGrp="1" noChangeArrowheads="1"/>
          </p:cNvSpPr>
          <p:nvPr>
            <p:ph idx="1"/>
          </p:nvPr>
        </p:nvSpPr>
        <p:spPr>
          <a:xfrm>
            <a:off x="923298" y="1282146"/>
            <a:ext cx="10337562" cy="569913"/>
          </a:xfrm>
        </p:spPr>
        <p:txBody>
          <a:bodyPr/>
          <a:lstStyle/>
          <a:p>
            <a:pPr marL="339725" indent="-339725">
              <a:defRPr/>
            </a:pPr>
            <a:r>
              <a:rPr lang="en-US" dirty="0"/>
              <a:t>Guidelines for Determining the Width of Each Class</a:t>
            </a:r>
          </a:p>
        </p:txBody>
      </p:sp>
      <p:sp>
        <p:nvSpPr>
          <p:cNvPr id="148486" name="Rectangle 6"/>
          <p:cNvSpPr>
            <a:spLocks noChangeArrowheads="1"/>
          </p:cNvSpPr>
          <p:nvPr/>
        </p:nvSpPr>
        <p:spPr bwMode="auto">
          <a:xfrm>
            <a:off x="394738" y="1680021"/>
            <a:ext cx="5776873" cy="571500"/>
          </a:xfrm>
          <a:prstGeom prst="rect">
            <a:avLst/>
          </a:prstGeom>
          <a:noFill/>
          <a:ln w="12700">
            <a:noFill/>
            <a:miter lim="800000"/>
            <a:headEnd/>
            <a:tailEnd/>
          </a:ln>
          <a:effectLst/>
        </p:spPr>
        <p:txBody>
          <a:bodyPr wrap="none" anchor="ctr"/>
          <a:lstStyle/>
          <a:p>
            <a:pPr marL="342900" indent="-342900">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Use classes of equal width.</a:t>
            </a:r>
          </a:p>
        </p:txBody>
      </p:sp>
      <p:sp>
        <p:nvSpPr>
          <p:cNvPr id="148487" name="Rectangle 7"/>
          <p:cNvSpPr>
            <a:spLocks noChangeArrowheads="1"/>
          </p:cNvSpPr>
          <p:nvPr/>
        </p:nvSpPr>
        <p:spPr bwMode="auto">
          <a:xfrm>
            <a:off x="407406" y="2168971"/>
            <a:ext cx="5751536" cy="571500"/>
          </a:xfrm>
          <a:prstGeom prst="rect">
            <a:avLst/>
          </a:prstGeom>
          <a:noFill/>
          <a:ln w="12700">
            <a:noFill/>
            <a:miter lim="800000"/>
            <a:headEnd/>
            <a:tailEnd/>
          </a:ln>
          <a:effectLst/>
        </p:spPr>
        <p:txBody>
          <a:bodyPr wrap="none" anchor="ctr"/>
          <a:lstStyle/>
          <a:p>
            <a:pPr marL="342900" indent="-342900">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Approximate Class Width =</a:t>
            </a:r>
          </a:p>
        </p:txBody>
      </p:sp>
      <p:sp>
        <p:nvSpPr>
          <p:cNvPr id="148490" name="AutoShape 10"/>
          <p:cNvSpPr>
            <a:spLocks noChangeArrowheads="1"/>
          </p:cNvSpPr>
          <p:nvPr/>
        </p:nvSpPr>
        <p:spPr bwMode="auto">
          <a:xfrm>
            <a:off x="1335468" y="3670016"/>
            <a:ext cx="9777044" cy="967642"/>
          </a:xfrm>
          <a:prstGeom prst="roundRect">
            <a:avLst>
              <a:gd name="adj" fmla="val 16667"/>
            </a:avLst>
          </a:prstGeom>
          <a:noFill/>
          <a:ln w="6350">
            <a:noFill/>
            <a:round/>
            <a:headEnd/>
            <a:tailEnd/>
          </a:ln>
          <a:effectLst/>
          <a:scene3d>
            <a:camera prst="orthographicFront">
              <a:rot lat="0" lon="0" rev="0"/>
            </a:camera>
            <a:lightRig rig="balanced" dir="t">
              <a:rot lat="0" lon="0" rev="8700000"/>
            </a:lightRig>
          </a:scene3d>
          <a:sp3d>
            <a:bevelT w="190500" h="38100"/>
          </a:sp3d>
        </p:spPr>
        <p:txBody>
          <a:bodyPr wrap="square" anchor="ctr"/>
          <a:lstStyle/>
          <a:p>
            <a:pPr marL="342900" indent="-342900" algn="l">
              <a:buFont typeface="Arial" panose="020B0604020202020204" pitchFamily="34" charset="0"/>
              <a:buChar char="•"/>
              <a:defRPr/>
            </a:pPr>
            <a:r>
              <a:rPr lang="en-US" sz="2400" dirty="0">
                <a:solidFill>
                  <a:srgbClr val="000000"/>
                </a:solidFill>
                <a:effectLst/>
                <a:latin typeface="+mn-lt"/>
                <a:cs typeface="Arial" panose="020B0604020202020204" pitchFamily="34" charset="0"/>
              </a:rPr>
              <a:t>Making the classes the same width reduces the chance of inappropriate interpretations.</a:t>
            </a:r>
          </a:p>
        </p:txBody>
      </p:sp>
      <mc:AlternateContent xmlns:mc="http://schemas.openxmlformats.org/markup-compatibility/2006" xmlns:a14="http://schemas.microsoft.com/office/drawing/2010/main">
        <mc:Choice Requires="a14">
          <p:sp>
            <p:nvSpPr>
              <p:cNvPr id="2" name="TextBox 1"/>
              <p:cNvSpPr txBox="1"/>
              <p:nvPr/>
            </p:nvSpPr>
            <p:spPr>
              <a:xfrm>
                <a:off x="3570248" y="2811826"/>
                <a:ext cx="5576142" cy="793743"/>
              </a:xfrm>
              <a:prstGeom prst="rect">
                <a:avLst/>
              </a:prstGeom>
              <a:noFill/>
              <a:effectLst/>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rgbClr val="000000"/>
                              </a:solidFill>
                              <a:effectLst/>
                              <a:latin typeface="Cambria Math" panose="02040503050406030204" pitchFamily="18" charset="0"/>
                            </a:rPr>
                          </m:ctrlPr>
                        </m:fPr>
                        <m:num>
                          <m:r>
                            <m:rPr>
                              <m:sty m:val="p"/>
                            </m:rPr>
                            <a:rPr lang="en-US" sz="2400" b="0" i="0" smtClean="0">
                              <a:solidFill>
                                <a:srgbClr val="000000"/>
                              </a:solidFill>
                              <a:effectLst/>
                              <a:latin typeface="Cambria Math"/>
                            </a:rPr>
                            <m:t>Largest</m:t>
                          </m:r>
                          <m:r>
                            <a:rPr lang="en-US" sz="2400" b="0" i="0" smtClean="0">
                              <a:solidFill>
                                <a:srgbClr val="000000"/>
                              </a:solidFill>
                              <a:effectLst/>
                              <a:latin typeface="Cambria Math"/>
                            </a:rPr>
                            <m:t> </m:t>
                          </m:r>
                          <m:r>
                            <m:rPr>
                              <m:sty m:val="p"/>
                            </m:rPr>
                            <a:rPr lang="en-US" sz="2400" b="0" i="0" smtClean="0">
                              <a:solidFill>
                                <a:srgbClr val="000000"/>
                              </a:solidFill>
                              <a:effectLst/>
                              <a:latin typeface="Cambria Math"/>
                            </a:rPr>
                            <m:t>data</m:t>
                          </m:r>
                          <m:r>
                            <a:rPr lang="en-US" sz="2400" b="0" i="0" smtClean="0">
                              <a:solidFill>
                                <a:srgbClr val="000000"/>
                              </a:solidFill>
                              <a:effectLst/>
                              <a:latin typeface="Cambria Math"/>
                            </a:rPr>
                            <m:t> </m:t>
                          </m:r>
                          <m:r>
                            <m:rPr>
                              <m:sty m:val="p"/>
                            </m:rPr>
                            <a:rPr lang="en-US" sz="2400" b="0" i="0" smtClean="0">
                              <a:solidFill>
                                <a:srgbClr val="000000"/>
                              </a:solidFill>
                              <a:effectLst/>
                              <a:latin typeface="Cambria Math"/>
                            </a:rPr>
                            <m:t>value</m:t>
                          </m:r>
                          <m:r>
                            <a:rPr lang="en-US" sz="2400" b="0" i="0" smtClean="0">
                              <a:solidFill>
                                <a:srgbClr val="000000"/>
                              </a:solidFill>
                              <a:effectLst/>
                              <a:latin typeface="Cambria Math"/>
                            </a:rPr>
                            <m:t>−</m:t>
                          </m:r>
                          <m:r>
                            <m:rPr>
                              <m:sty m:val="p"/>
                            </m:rPr>
                            <a:rPr lang="en-US" sz="2400" b="0" i="0" smtClean="0">
                              <a:solidFill>
                                <a:srgbClr val="000000"/>
                              </a:solidFill>
                              <a:effectLst/>
                              <a:latin typeface="Cambria Math"/>
                            </a:rPr>
                            <m:t>Smallest</m:t>
                          </m:r>
                          <m:r>
                            <a:rPr lang="en-US" sz="2400" b="0" i="0" smtClean="0">
                              <a:solidFill>
                                <a:srgbClr val="000000"/>
                              </a:solidFill>
                              <a:effectLst/>
                              <a:latin typeface="Cambria Math"/>
                            </a:rPr>
                            <m:t> </m:t>
                          </m:r>
                          <m:r>
                            <m:rPr>
                              <m:sty m:val="p"/>
                            </m:rPr>
                            <a:rPr lang="en-US" sz="2400" b="0" i="0" smtClean="0">
                              <a:solidFill>
                                <a:srgbClr val="000000"/>
                              </a:solidFill>
                              <a:effectLst/>
                              <a:latin typeface="Cambria Math"/>
                            </a:rPr>
                            <m:t>data</m:t>
                          </m:r>
                          <m:r>
                            <a:rPr lang="en-US" sz="2400" b="0" i="0" smtClean="0">
                              <a:solidFill>
                                <a:srgbClr val="000000"/>
                              </a:solidFill>
                              <a:effectLst/>
                              <a:latin typeface="Cambria Math"/>
                            </a:rPr>
                            <m:t> </m:t>
                          </m:r>
                          <m:r>
                            <m:rPr>
                              <m:sty m:val="p"/>
                            </m:rPr>
                            <a:rPr lang="en-US" sz="2400" b="0" i="0" smtClean="0">
                              <a:solidFill>
                                <a:srgbClr val="000000"/>
                              </a:solidFill>
                              <a:effectLst/>
                              <a:latin typeface="Cambria Math"/>
                            </a:rPr>
                            <m:t>value</m:t>
                          </m:r>
                        </m:num>
                        <m:den>
                          <m:r>
                            <m:rPr>
                              <m:sty m:val="p"/>
                            </m:rPr>
                            <a:rPr lang="en-US" sz="2400" b="0" i="0" smtClean="0">
                              <a:solidFill>
                                <a:srgbClr val="000000"/>
                              </a:solidFill>
                              <a:effectLst/>
                              <a:latin typeface="Cambria Math"/>
                            </a:rPr>
                            <m:t>Number</m:t>
                          </m:r>
                          <m:r>
                            <a:rPr lang="en-US" sz="2400" b="0" i="0" smtClean="0">
                              <a:solidFill>
                                <a:srgbClr val="000000"/>
                              </a:solidFill>
                              <a:effectLst/>
                              <a:latin typeface="Cambria Math"/>
                            </a:rPr>
                            <m:t> </m:t>
                          </m:r>
                          <m:r>
                            <m:rPr>
                              <m:sty m:val="p"/>
                            </m:rPr>
                            <a:rPr lang="en-US" sz="2400" b="0" i="0" smtClean="0">
                              <a:solidFill>
                                <a:srgbClr val="000000"/>
                              </a:solidFill>
                              <a:effectLst/>
                              <a:latin typeface="Cambria Math"/>
                            </a:rPr>
                            <m:t>of</m:t>
                          </m:r>
                          <m:r>
                            <a:rPr lang="en-US" sz="2400" b="0" i="0" smtClean="0">
                              <a:solidFill>
                                <a:srgbClr val="000000"/>
                              </a:solidFill>
                              <a:effectLst/>
                              <a:latin typeface="Cambria Math"/>
                            </a:rPr>
                            <m:t> </m:t>
                          </m:r>
                          <m:r>
                            <m:rPr>
                              <m:sty m:val="p"/>
                            </m:rPr>
                            <a:rPr lang="en-US" sz="2400" b="0" i="0" smtClean="0">
                              <a:solidFill>
                                <a:srgbClr val="000000"/>
                              </a:solidFill>
                              <a:effectLst/>
                              <a:latin typeface="Cambria Math"/>
                            </a:rPr>
                            <m:t>classes</m:t>
                          </m:r>
                        </m:den>
                      </m:f>
                    </m:oMath>
                  </m:oMathPara>
                </a14:m>
                <a:endParaRPr lang="en-US" sz="2400" dirty="0">
                  <a:solidFill>
                    <a:srgbClr val="000000"/>
                  </a:solidFill>
                  <a:effectLst/>
                  <a:latin typeface="+mn-lt"/>
                  <a:cs typeface="Arial" panose="020B060402020202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570248" y="2811826"/>
                <a:ext cx="5576142" cy="793743"/>
              </a:xfrm>
              <a:prstGeom prst="rect">
                <a:avLst/>
              </a:prstGeom>
              <a:blipFill rotWithShape="1">
                <a:blip r:embed="rId3"/>
                <a:stretch>
                  <a:fillRect/>
                </a:stretch>
              </a:blipFill>
              <a:effectLst/>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49EBC64-41CB-41B8-B6DF-9B1367312BD4}" type="slidenum">
              <a:rPr lang="en-US" smtClean="0"/>
              <a:t>21</a:t>
            </a:fld>
            <a:endParaRPr lang="en-US"/>
          </a:p>
        </p:txBody>
      </p:sp>
      <p:sp>
        <p:nvSpPr>
          <p:cNvPr id="11" name="Rectangle 8"/>
          <p:cNvSpPr>
            <a:spLocks noChangeArrowheads="1"/>
          </p:cNvSpPr>
          <p:nvPr/>
        </p:nvSpPr>
        <p:spPr bwMode="auto">
          <a:xfrm>
            <a:off x="910227" y="629193"/>
            <a:ext cx="10337562" cy="757237"/>
          </a:xfrm>
          <a:prstGeom prst="rect">
            <a:avLst/>
          </a:prstGeom>
          <a:noFill/>
          <a:ln w="12700">
            <a:noFill/>
            <a:miter lim="800000"/>
            <a:headEnd/>
            <a:tailEnd/>
          </a:ln>
          <a:effectLst/>
        </p:spPr>
        <p:txBody>
          <a:bodyPr lIns="90488" tIns="44450" rIns="90488" bIns="44450" anchor="ctr"/>
          <a:lstStyle/>
          <a:p>
            <a:pPr algn="l">
              <a:defRPr/>
            </a:pPr>
            <a:r>
              <a:rPr lang="en-US" sz="3200" dirty="0">
                <a:effectLst/>
                <a:latin typeface="+mn-lt"/>
                <a:cs typeface="Arial" panose="020B0604020202020204" pitchFamily="34" charset="0"/>
              </a:rPr>
              <a:t>Frequency Distribution</a:t>
            </a:r>
          </a:p>
        </p:txBody>
      </p:sp>
    </p:spTree>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ChangeArrowheads="1"/>
          </p:cNvSpPr>
          <p:nvPr/>
        </p:nvSpPr>
        <p:spPr bwMode="auto">
          <a:xfrm>
            <a:off x="920985" y="1234351"/>
            <a:ext cx="10337562" cy="495300"/>
          </a:xfrm>
          <a:prstGeom prst="rect">
            <a:avLst/>
          </a:prstGeom>
          <a:noFill/>
          <a:ln w="12700">
            <a:noFill/>
            <a:miter lim="800000"/>
            <a:headEnd/>
            <a:tailEnd/>
          </a:ln>
          <a:effectLst/>
        </p:spPr>
        <p:txBody>
          <a:bodyPr wrap="square" lIns="90488" tIns="44450" rIns="90488" bIns="44450"/>
          <a:lstStyle/>
          <a:p>
            <a:pPr marL="342900"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Note on Number of Classes and Class Width</a:t>
            </a:r>
          </a:p>
        </p:txBody>
      </p:sp>
      <p:sp>
        <p:nvSpPr>
          <p:cNvPr id="361475" name="Rectangle 3"/>
          <p:cNvSpPr>
            <a:spLocks noChangeArrowheads="1"/>
          </p:cNvSpPr>
          <p:nvPr/>
        </p:nvSpPr>
        <p:spPr bwMode="auto">
          <a:xfrm>
            <a:off x="1281327" y="1700012"/>
            <a:ext cx="9830986" cy="947615"/>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In practice, the number of classes and the appropriate class width are determined by trial and error.</a:t>
            </a:r>
          </a:p>
        </p:txBody>
      </p:sp>
      <p:sp>
        <p:nvSpPr>
          <p:cNvPr id="361476" name="Rectangle 4"/>
          <p:cNvSpPr>
            <a:spLocks noChangeArrowheads="1"/>
          </p:cNvSpPr>
          <p:nvPr/>
        </p:nvSpPr>
        <p:spPr bwMode="auto">
          <a:xfrm>
            <a:off x="1281326" y="2620275"/>
            <a:ext cx="9491016" cy="83820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Once a possible number of classes is chosen, the appropriate class width is found.</a:t>
            </a:r>
          </a:p>
        </p:txBody>
      </p:sp>
      <p:sp>
        <p:nvSpPr>
          <p:cNvPr id="361477" name="Rectangle 5"/>
          <p:cNvSpPr>
            <a:spLocks noChangeArrowheads="1"/>
          </p:cNvSpPr>
          <p:nvPr/>
        </p:nvSpPr>
        <p:spPr bwMode="auto">
          <a:xfrm>
            <a:off x="1306663" y="3483875"/>
            <a:ext cx="9020030" cy="605692"/>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The process can be repeated for a different number of classes.</a:t>
            </a:r>
          </a:p>
        </p:txBody>
      </p:sp>
      <p:sp>
        <p:nvSpPr>
          <p:cNvPr id="361482" name="Rectangle 10"/>
          <p:cNvSpPr>
            <a:spLocks noChangeArrowheads="1"/>
          </p:cNvSpPr>
          <p:nvPr/>
        </p:nvSpPr>
        <p:spPr bwMode="auto">
          <a:xfrm>
            <a:off x="1306663" y="4042188"/>
            <a:ext cx="9560556" cy="1325196"/>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Ultimately, the analyst uses judgment to determine the combination of the number of classes and class width that provides the best frequency distribution for summarizing the data.</a:t>
            </a:r>
          </a:p>
        </p:txBody>
      </p:sp>
      <p:sp>
        <p:nvSpPr>
          <p:cNvPr id="2" name="Slide Number Placeholder 1"/>
          <p:cNvSpPr>
            <a:spLocks noGrp="1"/>
          </p:cNvSpPr>
          <p:nvPr>
            <p:ph type="sldNum" sz="quarter" idx="12"/>
          </p:nvPr>
        </p:nvSpPr>
        <p:spPr/>
        <p:txBody>
          <a:bodyPr/>
          <a:lstStyle/>
          <a:p>
            <a:fld id="{949EBC64-41CB-41B8-B6DF-9B1367312BD4}" type="slidenum">
              <a:rPr lang="en-US" smtClean="0"/>
              <a:t>22</a:t>
            </a:fld>
            <a:endParaRPr lang="en-US"/>
          </a:p>
        </p:txBody>
      </p:sp>
      <p:sp>
        <p:nvSpPr>
          <p:cNvPr id="9" name="Rectangle 8"/>
          <p:cNvSpPr>
            <a:spLocks noChangeArrowheads="1"/>
          </p:cNvSpPr>
          <p:nvPr/>
        </p:nvSpPr>
        <p:spPr bwMode="auto">
          <a:xfrm>
            <a:off x="910025" y="629193"/>
            <a:ext cx="10337562" cy="757237"/>
          </a:xfrm>
          <a:prstGeom prst="rect">
            <a:avLst/>
          </a:prstGeom>
          <a:noFill/>
          <a:ln w="12700">
            <a:noFill/>
            <a:miter lim="800000"/>
            <a:headEnd/>
            <a:tailEnd/>
          </a:ln>
          <a:effectLst/>
        </p:spPr>
        <p:txBody>
          <a:bodyPr lIns="90488" tIns="44450" rIns="90488" bIns="44450" anchor="ctr"/>
          <a:lstStyle/>
          <a:p>
            <a:pPr algn="l">
              <a:defRPr/>
            </a:pPr>
            <a:r>
              <a:rPr lang="en-US" sz="3200" dirty="0">
                <a:effectLst/>
                <a:latin typeface="+mn-lt"/>
                <a:cs typeface="Arial" panose="020B0604020202020204" pitchFamily="34" charset="0"/>
              </a:rPr>
              <a:t>Frequency Distribution</a:t>
            </a:r>
          </a:p>
        </p:txBody>
      </p:sp>
    </p:spTree>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1" name="Rectangle 3"/>
          <p:cNvSpPr>
            <a:spLocks noChangeArrowheads="1"/>
          </p:cNvSpPr>
          <p:nvPr/>
        </p:nvSpPr>
        <p:spPr bwMode="auto">
          <a:xfrm>
            <a:off x="921187" y="1230094"/>
            <a:ext cx="10337562" cy="495300"/>
          </a:xfrm>
          <a:prstGeom prst="rect">
            <a:avLst/>
          </a:prstGeom>
          <a:noFill/>
          <a:ln w="12700">
            <a:noFill/>
            <a:miter lim="800000"/>
            <a:headEnd/>
            <a:tailEnd/>
          </a:ln>
          <a:effectLst/>
        </p:spPr>
        <p:txBody>
          <a:bodyPr wrap="square" lIns="90488" tIns="44450" rIns="90488" bIns="44450"/>
          <a:lstStyle/>
          <a:p>
            <a:pPr marL="342900"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Guidelines for Determining the Class Limits</a:t>
            </a:r>
          </a:p>
        </p:txBody>
      </p:sp>
      <p:sp>
        <p:nvSpPr>
          <p:cNvPr id="360452" name="Rectangle 4"/>
          <p:cNvSpPr>
            <a:spLocks noChangeArrowheads="1"/>
          </p:cNvSpPr>
          <p:nvPr/>
        </p:nvSpPr>
        <p:spPr bwMode="auto">
          <a:xfrm>
            <a:off x="1282493" y="1603865"/>
            <a:ext cx="9697799" cy="78740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Class limits must be chosen so that each data item belongs to one and only one class.</a:t>
            </a:r>
          </a:p>
        </p:txBody>
      </p:sp>
      <p:sp>
        <p:nvSpPr>
          <p:cNvPr id="360453" name="Rectangle 5"/>
          <p:cNvSpPr>
            <a:spLocks noChangeArrowheads="1"/>
          </p:cNvSpPr>
          <p:nvPr/>
        </p:nvSpPr>
        <p:spPr bwMode="auto">
          <a:xfrm>
            <a:off x="1296106" y="2292350"/>
            <a:ext cx="9684185" cy="83820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The lower class limit identifies the smallest possible data value assigned to the class.</a:t>
            </a:r>
          </a:p>
        </p:txBody>
      </p:sp>
      <p:sp>
        <p:nvSpPr>
          <p:cNvPr id="360454" name="Rectangle 6"/>
          <p:cNvSpPr>
            <a:spLocks noChangeArrowheads="1"/>
          </p:cNvSpPr>
          <p:nvPr/>
        </p:nvSpPr>
        <p:spPr bwMode="auto">
          <a:xfrm>
            <a:off x="1321443" y="3175000"/>
            <a:ext cx="9658847" cy="80010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The upper class limit identifies the largest possible data value assigned to the class.</a:t>
            </a:r>
          </a:p>
        </p:txBody>
      </p:sp>
      <p:sp>
        <p:nvSpPr>
          <p:cNvPr id="360459" name="Rectangle 11"/>
          <p:cNvSpPr>
            <a:spLocks noChangeArrowheads="1"/>
          </p:cNvSpPr>
          <p:nvPr/>
        </p:nvSpPr>
        <p:spPr bwMode="auto">
          <a:xfrm>
            <a:off x="1321444" y="4038600"/>
            <a:ext cx="9452064" cy="80010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The appropriate values for the class limits depend on the level of accuracy of the data.</a:t>
            </a:r>
          </a:p>
        </p:txBody>
      </p:sp>
      <p:sp>
        <p:nvSpPr>
          <p:cNvPr id="360461" name="AutoShape 13"/>
          <p:cNvSpPr>
            <a:spLocks noChangeArrowheads="1"/>
          </p:cNvSpPr>
          <p:nvPr/>
        </p:nvSpPr>
        <p:spPr bwMode="auto">
          <a:xfrm>
            <a:off x="1295107" y="4822582"/>
            <a:ext cx="9466678" cy="952500"/>
          </a:xfrm>
          <a:prstGeom prst="roundRect">
            <a:avLst>
              <a:gd name="adj" fmla="val 16667"/>
            </a:avLst>
          </a:prstGeom>
          <a:noFill/>
          <a:ln w="6350">
            <a:noFill/>
            <a:round/>
            <a:headEnd/>
            <a:tailEnd/>
          </a:ln>
          <a:effectLst/>
          <a:scene3d>
            <a:camera prst="orthographicFront">
              <a:rot lat="0" lon="0" rev="0"/>
            </a:camera>
            <a:lightRig rig="balanced" dir="t">
              <a:rot lat="0" lon="0" rev="8700000"/>
            </a:lightRig>
          </a:scene3d>
          <a:sp3d>
            <a:bevelT w="190500" h="38100"/>
          </a:sp3d>
        </p:spPr>
        <p:txBody>
          <a:bodyPr wrap="square" anchor="ctr"/>
          <a:lstStyle/>
          <a:p>
            <a:pPr marL="342900" indent="-342900" algn="l">
              <a:buFont typeface="Arial" panose="020B0604020202020204" pitchFamily="34" charset="0"/>
              <a:buChar char="•"/>
              <a:defRPr/>
            </a:pPr>
            <a:r>
              <a:rPr lang="en-US" sz="2400" dirty="0">
                <a:solidFill>
                  <a:srgbClr val="000000"/>
                </a:solidFill>
                <a:effectLst/>
                <a:latin typeface="+mn-lt"/>
                <a:cs typeface="Arial" panose="020B0604020202020204" pitchFamily="34" charset="0"/>
              </a:rPr>
              <a:t>An </a:t>
            </a:r>
            <a:r>
              <a:rPr lang="en-US" sz="2400" u="sng" dirty="0">
                <a:solidFill>
                  <a:srgbClr val="000000"/>
                </a:solidFill>
                <a:effectLst/>
                <a:latin typeface="+mn-lt"/>
                <a:cs typeface="Arial" panose="020B0604020202020204" pitchFamily="34" charset="0"/>
              </a:rPr>
              <a:t>open-end</a:t>
            </a:r>
            <a:r>
              <a:rPr lang="en-US" sz="2400" dirty="0">
                <a:solidFill>
                  <a:srgbClr val="000000"/>
                </a:solidFill>
                <a:effectLst/>
                <a:latin typeface="+mn-lt"/>
                <a:cs typeface="Arial" panose="020B0604020202020204" pitchFamily="34" charset="0"/>
              </a:rPr>
              <a:t> class requires only a lower class limit or an upper class limit.</a:t>
            </a:r>
          </a:p>
        </p:txBody>
      </p:sp>
      <p:sp>
        <p:nvSpPr>
          <p:cNvPr id="2" name="Slide Number Placeholder 1"/>
          <p:cNvSpPr>
            <a:spLocks noGrp="1"/>
          </p:cNvSpPr>
          <p:nvPr>
            <p:ph type="sldNum" sz="quarter" idx="12"/>
          </p:nvPr>
        </p:nvSpPr>
        <p:spPr/>
        <p:txBody>
          <a:bodyPr/>
          <a:lstStyle/>
          <a:p>
            <a:fld id="{949EBC64-41CB-41B8-B6DF-9B1367312BD4}" type="slidenum">
              <a:rPr lang="en-US" smtClean="0"/>
              <a:t>23</a:t>
            </a:fld>
            <a:endParaRPr lang="en-US"/>
          </a:p>
        </p:txBody>
      </p:sp>
      <p:sp>
        <p:nvSpPr>
          <p:cNvPr id="10" name="Rectangle 8"/>
          <p:cNvSpPr>
            <a:spLocks noChangeArrowheads="1"/>
          </p:cNvSpPr>
          <p:nvPr/>
        </p:nvSpPr>
        <p:spPr bwMode="auto">
          <a:xfrm>
            <a:off x="910227" y="624936"/>
            <a:ext cx="10337562" cy="757237"/>
          </a:xfrm>
          <a:prstGeom prst="rect">
            <a:avLst/>
          </a:prstGeom>
          <a:noFill/>
          <a:ln w="12700">
            <a:noFill/>
            <a:miter lim="800000"/>
            <a:headEnd/>
            <a:tailEnd/>
          </a:ln>
          <a:effectLst/>
        </p:spPr>
        <p:txBody>
          <a:bodyPr lIns="90488" tIns="44450" rIns="90488" bIns="44450" anchor="ctr"/>
          <a:lstStyle/>
          <a:p>
            <a:pPr algn="l">
              <a:defRPr/>
            </a:pPr>
            <a:r>
              <a:rPr lang="en-US" sz="3200" dirty="0">
                <a:effectLst/>
                <a:latin typeface="+mn-lt"/>
                <a:cs typeface="Arial" panose="020B0604020202020204" pitchFamily="34" charset="0"/>
              </a:rPr>
              <a:t>Frequency Distribution</a:t>
            </a:r>
          </a:p>
        </p:txBody>
      </p:sp>
    </p:spTree>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921187" y="1234351"/>
            <a:ext cx="10337562" cy="495300"/>
          </a:xfrm>
          <a:prstGeom prst="rect">
            <a:avLst/>
          </a:prstGeom>
          <a:noFill/>
          <a:ln w="12700">
            <a:noFill/>
            <a:miter lim="800000"/>
            <a:headEnd/>
            <a:tailEnd/>
          </a:ln>
          <a:effectLst/>
        </p:spPr>
        <p:txBody>
          <a:bodyPr wrap="square" lIns="90488" tIns="44450" rIns="90488" bIns="44450"/>
          <a:lstStyle/>
          <a:p>
            <a:pPr marL="342900"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Class Midpoint</a:t>
            </a:r>
          </a:p>
        </p:txBody>
      </p:sp>
      <p:sp>
        <p:nvSpPr>
          <p:cNvPr id="4" name="Rectangle 4"/>
          <p:cNvSpPr>
            <a:spLocks noChangeArrowheads="1"/>
          </p:cNvSpPr>
          <p:nvPr/>
        </p:nvSpPr>
        <p:spPr bwMode="auto">
          <a:xfrm>
            <a:off x="1235620" y="1563023"/>
            <a:ext cx="10067299" cy="1032746"/>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In some cases, we want to know the midpoints of the classes in a frequency distribution for quantitative data.</a:t>
            </a:r>
          </a:p>
        </p:txBody>
      </p:sp>
      <p:sp>
        <p:nvSpPr>
          <p:cNvPr id="5" name="Rectangle 5"/>
          <p:cNvSpPr>
            <a:spLocks noChangeArrowheads="1"/>
          </p:cNvSpPr>
          <p:nvPr/>
        </p:nvSpPr>
        <p:spPr bwMode="auto">
          <a:xfrm>
            <a:off x="1235620" y="2534982"/>
            <a:ext cx="9644360" cy="83820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The </a:t>
            </a:r>
            <a:r>
              <a:rPr lang="en-US" sz="2400" u="sng" dirty="0">
                <a:solidFill>
                  <a:srgbClr val="000000"/>
                </a:solidFill>
                <a:effectLst/>
                <a:latin typeface="+mn-lt"/>
                <a:cs typeface="Arial" panose="020B0604020202020204" pitchFamily="34" charset="0"/>
              </a:rPr>
              <a:t>class midpoint</a:t>
            </a:r>
            <a:r>
              <a:rPr lang="en-US" sz="2400" dirty="0">
                <a:solidFill>
                  <a:srgbClr val="000000"/>
                </a:solidFill>
                <a:effectLst/>
                <a:latin typeface="+mn-lt"/>
                <a:cs typeface="Arial" panose="020B0604020202020204" pitchFamily="34" charset="0"/>
              </a:rPr>
              <a:t> is the value halfway between the lower and upper class limits.</a:t>
            </a:r>
          </a:p>
        </p:txBody>
      </p:sp>
      <p:sp>
        <p:nvSpPr>
          <p:cNvPr id="6" name="Slide Number Placeholder 5"/>
          <p:cNvSpPr>
            <a:spLocks noGrp="1"/>
          </p:cNvSpPr>
          <p:nvPr>
            <p:ph type="sldNum" sz="quarter" idx="12"/>
          </p:nvPr>
        </p:nvSpPr>
        <p:spPr/>
        <p:txBody>
          <a:bodyPr/>
          <a:lstStyle/>
          <a:p>
            <a:fld id="{949EBC64-41CB-41B8-B6DF-9B1367312BD4}" type="slidenum">
              <a:rPr lang="en-US" smtClean="0"/>
              <a:t>24</a:t>
            </a:fld>
            <a:endParaRPr lang="en-US"/>
          </a:p>
        </p:txBody>
      </p:sp>
      <p:sp>
        <p:nvSpPr>
          <p:cNvPr id="7" name="Rectangle 8"/>
          <p:cNvSpPr>
            <a:spLocks noChangeArrowheads="1"/>
          </p:cNvSpPr>
          <p:nvPr/>
        </p:nvSpPr>
        <p:spPr bwMode="auto">
          <a:xfrm>
            <a:off x="910227" y="629193"/>
            <a:ext cx="10337562" cy="757237"/>
          </a:xfrm>
          <a:prstGeom prst="rect">
            <a:avLst/>
          </a:prstGeom>
          <a:noFill/>
          <a:ln w="12700">
            <a:noFill/>
            <a:miter lim="800000"/>
            <a:headEnd/>
            <a:tailEnd/>
          </a:ln>
          <a:effectLst/>
        </p:spPr>
        <p:txBody>
          <a:bodyPr lIns="90488" tIns="44450" rIns="90488" bIns="44450" anchor="ctr"/>
          <a:lstStyle/>
          <a:p>
            <a:pPr algn="l">
              <a:defRPr/>
            </a:pPr>
            <a:r>
              <a:rPr lang="en-US" sz="3200" dirty="0">
                <a:effectLst/>
                <a:latin typeface="+mn-lt"/>
                <a:cs typeface="Arial" panose="020B0604020202020204" pitchFamily="34" charset="0"/>
              </a:rPr>
              <a:t>Frequency Distribution</a:t>
            </a:r>
          </a:p>
        </p:txBody>
      </p:sp>
      <p:graphicFrame>
        <p:nvGraphicFramePr>
          <p:cNvPr id="8" name="Object 2">
            <a:extLst>
              <a:ext uri="{FF2B5EF4-FFF2-40B4-BE49-F238E27FC236}">
                <a16:creationId xmlns:a16="http://schemas.microsoft.com/office/drawing/2014/main" id="{860FBE84-2D7D-4874-8C66-4B5F116EF5E4}"/>
              </a:ext>
            </a:extLst>
          </p:cNvPr>
          <p:cNvGraphicFramePr>
            <a:graphicFrameLocks noChangeAspect="1"/>
          </p:cNvGraphicFramePr>
          <p:nvPr>
            <p:extLst>
              <p:ext uri="{D42A27DB-BD31-4B8C-83A1-F6EECF244321}">
                <p14:modId xmlns:p14="http://schemas.microsoft.com/office/powerpoint/2010/main" val="3822792655"/>
              </p:ext>
            </p:extLst>
          </p:nvPr>
        </p:nvGraphicFramePr>
        <p:xfrm>
          <a:off x="3060579" y="3452670"/>
          <a:ext cx="5410200" cy="655782"/>
        </p:xfrm>
        <a:graphic>
          <a:graphicData uri="http://schemas.openxmlformats.org/presentationml/2006/ole">
            <mc:AlternateContent xmlns:mc="http://schemas.openxmlformats.org/markup-compatibility/2006">
              <mc:Choice xmlns:v="urn:schemas-microsoft-com:vml" Requires="v">
                <p:oleObj name="Equation" r:id="rId2" imgW="3213000" imgH="393480" progId="Equation.3">
                  <p:embed/>
                </p:oleObj>
              </mc:Choice>
              <mc:Fallback>
                <p:oleObj name="Equation" r:id="rId2" imgW="3213000" imgH="393480" progId="Equation.3">
                  <p:embed/>
                  <p:pic>
                    <p:nvPicPr>
                      <p:cNvPr id="205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0579" y="3452670"/>
                        <a:ext cx="5410200" cy="65578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8264756"/>
      </p:ext>
    </p:extLst>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a:xfrm>
            <a:off x="1605996" y="1725132"/>
            <a:ext cx="9140206" cy="492125"/>
          </a:xfrm>
        </p:spPr>
        <p:txBody>
          <a:bodyPr/>
          <a:lstStyle/>
          <a:p>
            <a:pPr>
              <a:buFont typeface="Monotype Sorts" pitchFamily="2" charset="2"/>
              <a:buNone/>
              <a:defRPr/>
            </a:pPr>
            <a:r>
              <a:rPr lang="en-US" dirty="0"/>
              <a:t>If we choose six classes (2</a:t>
            </a:r>
            <a:r>
              <a:rPr lang="en-US" baseline="30000" dirty="0"/>
              <a:t>6 </a:t>
            </a:r>
            <a:r>
              <a:rPr lang="en-US" dirty="0"/>
              <a:t>&gt; 50): </a:t>
            </a:r>
          </a:p>
        </p:txBody>
      </p:sp>
      <p:grpSp>
        <p:nvGrpSpPr>
          <p:cNvPr id="4" name="Group 3"/>
          <p:cNvGrpSpPr/>
          <p:nvPr/>
        </p:nvGrpSpPr>
        <p:grpSpPr>
          <a:xfrm>
            <a:off x="4125725" y="2495549"/>
            <a:ext cx="5244792" cy="3695700"/>
            <a:chOff x="3673889" y="2495549"/>
            <a:chExt cx="5244792" cy="3695700"/>
          </a:xfrm>
        </p:grpSpPr>
        <p:sp>
          <p:nvSpPr>
            <p:cNvPr id="3" name="Rectangle 2"/>
            <p:cNvSpPr/>
            <p:nvPr/>
          </p:nvSpPr>
          <p:spPr>
            <a:xfrm>
              <a:off x="3673889" y="2680563"/>
              <a:ext cx="4132798" cy="3397508"/>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2" name="Rectangle 6"/>
            <p:cNvSpPr>
              <a:spLocks noChangeArrowheads="1"/>
            </p:cNvSpPr>
            <p:nvPr/>
          </p:nvSpPr>
          <p:spPr bwMode="auto">
            <a:xfrm>
              <a:off x="3673889" y="2495549"/>
              <a:ext cx="2178996" cy="3371850"/>
            </a:xfrm>
            <a:prstGeom prst="rect">
              <a:avLst/>
            </a:prstGeom>
            <a:noFill/>
            <a:ln w="12700">
              <a:noFill/>
              <a:miter lim="800000"/>
              <a:headEnd/>
              <a:tailEnd/>
            </a:ln>
            <a:effectLst/>
          </p:spPr>
          <p:txBody>
            <a:bodyPr wrap="none" anchor="ctr"/>
            <a:lstStyle/>
            <a:p>
              <a:pPr>
                <a:spcBef>
                  <a:spcPct val="20000"/>
                </a:spcBef>
                <a:buClr>
                  <a:srgbClr val="66FFFF"/>
                </a:buClr>
                <a:buSzPct val="75000"/>
                <a:buFont typeface="Monotype Sorts" pitchFamily="2" charset="2"/>
                <a:buNone/>
                <a:defRPr/>
              </a:pPr>
              <a:r>
                <a:rPr lang="en-US" sz="2400" u="sng" dirty="0">
                  <a:solidFill>
                    <a:srgbClr val="000000"/>
                  </a:solidFill>
                  <a:effectLst/>
                  <a:latin typeface="+mn-lt"/>
                  <a:cs typeface="Arial" panose="020B0604020202020204" pitchFamily="34" charset="0"/>
                </a:rPr>
                <a:t>   </a:t>
              </a:r>
            </a:p>
            <a:p>
              <a:pPr>
                <a:lnSpc>
                  <a:spcPct val="90000"/>
                </a:lnSpc>
                <a:spcBef>
                  <a:spcPct val="20000"/>
                </a:spcBef>
                <a:buClr>
                  <a:srgbClr val="66FFFF"/>
                </a:buClr>
                <a:buSzPct val="75000"/>
                <a:buFont typeface="Monotype Sorts" pitchFamily="2" charset="2"/>
                <a:buNone/>
                <a:defRPr/>
              </a:pPr>
              <a:r>
                <a:rPr lang="en-US" sz="2400" dirty="0">
                  <a:solidFill>
                    <a:srgbClr val="000000"/>
                  </a:solidFill>
                  <a:effectLst/>
                  <a:latin typeface="+mn-lt"/>
                  <a:cs typeface="Arial" panose="020B0604020202020204" pitchFamily="34" charset="0"/>
                </a:rPr>
                <a:t>        50-59	</a:t>
              </a:r>
            </a:p>
            <a:p>
              <a:pPr>
                <a:lnSpc>
                  <a:spcPct val="90000"/>
                </a:lnSpc>
                <a:spcBef>
                  <a:spcPct val="20000"/>
                </a:spcBef>
                <a:buClr>
                  <a:srgbClr val="66FFFF"/>
                </a:buClr>
                <a:buSzPct val="75000"/>
                <a:buFont typeface="Monotype Sorts" pitchFamily="2" charset="2"/>
                <a:buNone/>
                <a:defRPr/>
              </a:pPr>
              <a:r>
                <a:rPr lang="en-US" sz="2400" dirty="0">
                  <a:solidFill>
                    <a:srgbClr val="000000"/>
                  </a:solidFill>
                  <a:effectLst/>
                  <a:latin typeface="+mn-lt"/>
                  <a:cs typeface="Arial" panose="020B0604020202020204" pitchFamily="34" charset="0"/>
                </a:rPr>
                <a:t>60-69 </a:t>
              </a:r>
            </a:p>
            <a:p>
              <a:pPr>
                <a:lnSpc>
                  <a:spcPct val="90000"/>
                </a:lnSpc>
                <a:spcBef>
                  <a:spcPct val="20000"/>
                </a:spcBef>
                <a:buClr>
                  <a:srgbClr val="66FFFF"/>
                </a:buClr>
                <a:buSzPct val="75000"/>
                <a:buFont typeface="Monotype Sorts" pitchFamily="2" charset="2"/>
                <a:buNone/>
                <a:defRPr/>
              </a:pPr>
              <a:r>
                <a:rPr lang="en-US" sz="2400" dirty="0">
                  <a:solidFill>
                    <a:srgbClr val="000000"/>
                  </a:solidFill>
                  <a:effectLst/>
                  <a:latin typeface="+mn-lt"/>
                  <a:cs typeface="Arial" panose="020B0604020202020204" pitchFamily="34" charset="0"/>
                </a:rPr>
                <a:t>        70-79	</a:t>
              </a:r>
            </a:p>
            <a:p>
              <a:pPr>
                <a:lnSpc>
                  <a:spcPct val="90000"/>
                </a:lnSpc>
                <a:spcBef>
                  <a:spcPct val="20000"/>
                </a:spcBef>
                <a:buClr>
                  <a:srgbClr val="66FFFF"/>
                </a:buClr>
                <a:buSzPct val="75000"/>
                <a:buFont typeface="Monotype Sorts" pitchFamily="2" charset="2"/>
                <a:buNone/>
                <a:defRPr/>
              </a:pPr>
              <a:r>
                <a:rPr lang="en-US" sz="2400" dirty="0">
                  <a:solidFill>
                    <a:srgbClr val="000000"/>
                  </a:solidFill>
                  <a:effectLst/>
                  <a:latin typeface="+mn-lt"/>
                  <a:cs typeface="Arial" panose="020B0604020202020204" pitchFamily="34" charset="0"/>
                </a:rPr>
                <a:t>        80-89	</a:t>
              </a:r>
            </a:p>
            <a:p>
              <a:pPr>
                <a:lnSpc>
                  <a:spcPct val="90000"/>
                </a:lnSpc>
                <a:spcBef>
                  <a:spcPct val="20000"/>
                </a:spcBef>
                <a:buClr>
                  <a:srgbClr val="66FFFF"/>
                </a:buClr>
                <a:buSzPct val="75000"/>
                <a:buFont typeface="Monotype Sorts" pitchFamily="2" charset="2"/>
                <a:buNone/>
                <a:defRPr/>
              </a:pPr>
              <a:r>
                <a:rPr lang="en-US" sz="2400" dirty="0">
                  <a:solidFill>
                    <a:srgbClr val="000000"/>
                  </a:solidFill>
                  <a:effectLst/>
                  <a:latin typeface="+mn-lt"/>
                  <a:cs typeface="Arial" panose="020B0604020202020204" pitchFamily="34" charset="0"/>
                </a:rPr>
                <a:t>        90-99	</a:t>
              </a:r>
            </a:p>
            <a:p>
              <a:pPr>
                <a:lnSpc>
                  <a:spcPct val="90000"/>
                </a:lnSpc>
                <a:spcBef>
                  <a:spcPct val="20000"/>
                </a:spcBef>
                <a:buClr>
                  <a:srgbClr val="66FFFF"/>
                </a:buClr>
                <a:buSzPct val="75000"/>
                <a:buFont typeface="Monotype Sorts" pitchFamily="2" charset="2"/>
                <a:buNone/>
                <a:defRPr/>
              </a:pPr>
              <a:r>
                <a:rPr lang="en-US" sz="2400" dirty="0">
                  <a:solidFill>
                    <a:srgbClr val="000000"/>
                  </a:solidFill>
                  <a:effectLst/>
                  <a:latin typeface="+mn-lt"/>
                  <a:cs typeface="Arial" panose="020B0604020202020204" pitchFamily="34" charset="0"/>
                </a:rPr>
                <a:t>100-109</a:t>
              </a:r>
              <a:endParaRPr lang="en-US" sz="2400" u="sng" dirty="0">
                <a:solidFill>
                  <a:srgbClr val="000000"/>
                </a:solidFill>
                <a:effectLst/>
                <a:latin typeface="+mn-lt"/>
                <a:cs typeface="Arial" panose="020B0604020202020204" pitchFamily="34" charset="0"/>
              </a:endParaRPr>
            </a:p>
          </p:txBody>
        </p:sp>
        <p:sp>
          <p:nvSpPr>
            <p:cNvPr id="19464" name="Rectangle 8"/>
            <p:cNvSpPr>
              <a:spLocks noChangeArrowheads="1"/>
            </p:cNvSpPr>
            <p:nvPr/>
          </p:nvSpPr>
          <p:spPr bwMode="auto">
            <a:xfrm>
              <a:off x="5726199" y="2628899"/>
              <a:ext cx="3192482" cy="3562350"/>
            </a:xfrm>
            <a:prstGeom prst="rect">
              <a:avLst/>
            </a:prstGeom>
            <a:noFill/>
            <a:ln w="12700">
              <a:noFill/>
              <a:miter lim="800000"/>
              <a:headEnd/>
              <a:tailEnd/>
            </a:ln>
            <a:effectLst/>
          </p:spPr>
          <p:txBody>
            <a:bodyPr wrap="none" anchor="ctr"/>
            <a:lstStyle/>
            <a:p>
              <a:pPr algn="l">
                <a:spcBef>
                  <a:spcPct val="20000"/>
                </a:spcBef>
                <a:buClr>
                  <a:srgbClr val="66FFFF"/>
                </a:buClr>
                <a:buSzPct val="75000"/>
                <a:buFont typeface="Monotype Sorts" pitchFamily="2" charset="2"/>
                <a:buNone/>
                <a:defRPr/>
              </a:pPr>
              <a:r>
                <a:rPr lang="en-US" sz="2400" dirty="0">
                  <a:solidFill>
                    <a:srgbClr val="000000"/>
                  </a:solidFill>
                  <a:effectLst/>
                  <a:latin typeface="+mn-lt"/>
                  <a:cs typeface="Arial" panose="020B0604020202020204" pitchFamily="34" charset="0"/>
                </a:rPr>
                <a:t>       </a:t>
              </a:r>
              <a:endParaRPr lang="en-US" sz="2400" u="sng" dirty="0">
                <a:solidFill>
                  <a:srgbClr val="000000"/>
                </a:solidFill>
                <a:effectLst/>
                <a:latin typeface="+mn-lt"/>
                <a:cs typeface="Arial" panose="020B0604020202020204" pitchFamily="34" charset="0"/>
              </a:endParaRPr>
            </a:p>
            <a:p>
              <a:pPr algn="l">
                <a:lnSpc>
                  <a:spcPct val="90000"/>
                </a:lnSpc>
                <a:spcBef>
                  <a:spcPct val="20000"/>
                </a:spcBef>
                <a:buClr>
                  <a:srgbClr val="66FFFF"/>
                </a:buClr>
                <a:buSzPct val="75000"/>
                <a:buFont typeface="Monotype Sorts" pitchFamily="2" charset="2"/>
                <a:buNone/>
                <a:defRPr/>
              </a:pPr>
              <a:r>
                <a:rPr lang="en-US" sz="2400" dirty="0">
                  <a:solidFill>
                    <a:srgbClr val="000000"/>
                  </a:solidFill>
                  <a:effectLst/>
                  <a:latin typeface="+mn-lt"/>
                  <a:cs typeface="Arial" panose="020B0604020202020204" pitchFamily="34" charset="0"/>
                </a:rPr>
                <a:t>                 2</a:t>
              </a:r>
            </a:p>
            <a:p>
              <a:pPr algn="l">
                <a:lnSpc>
                  <a:spcPct val="90000"/>
                </a:lnSpc>
                <a:spcBef>
                  <a:spcPct val="20000"/>
                </a:spcBef>
                <a:buClr>
                  <a:srgbClr val="66FFFF"/>
                </a:buClr>
                <a:buSzPct val="75000"/>
                <a:buFont typeface="Monotype Sorts" pitchFamily="2" charset="2"/>
                <a:buNone/>
                <a:defRPr/>
              </a:pPr>
              <a:r>
                <a:rPr lang="en-US" sz="2400" dirty="0">
                  <a:solidFill>
                    <a:srgbClr val="000000"/>
                  </a:solidFill>
                  <a:effectLst/>
                  <a:latin typeface="+mn-lt"/>
                  <a:cs typeface="Arial" panose="020B0604020202020204" pitchFamily="34" charset="0"/>
                </a:rPr>
                <a:t>               13</a:t>
              </a:r>
            </a:p>
            <a:p>
              <a:pPr algn="l">
                <a:lnSpc>
                  <a:spcPct val="90000"/>
                </a:lnSpc>
                <a:spcBef>
                  <a:spcPct val="20000"/>
                </a:spcBef>
                <a:buClr>
                  <a:srgbClr val="66FFFF"/>
                </a:buClr>
                <a:buSzPct val="75000"/>
                <a:buFont typeface="Monotype Sorts" pitchFamily="2" charset="2"/>
                <a:buNone/>
                <a:defRPr/>
              </a:pPr>
              <a:r>
                <a:rPr lang="en-US" sz="2400" dirty="0">
                  <a:solidFill>
                    <a:srgbClr val="000000"/>
                  </a:solidFill>
                  <a:effectLst/>
                  <a:latin typeface="+mn-lt"/>
                  <a:cs typeface="Arial" panose="020B0604020202020204" pitchFamily="34" charset="0"/>
                </a:rPr>
                <a:t>               16</a:t>
              </a:r>
            </a:p>
            <a:p>
              <a:pPr algn="l">
                <a:lnSpc>
                  <a:spcPct val="90000"/>
                </a:lnSpc>
                <a:spcBef>
                  <a:spcPct val="20000"/>
                </a:spcBef>
                <a:buClr>
                  <a:srgbClr val="66FFFF"/>
                </a:buClr>
                <a:buSzPct val="75000"/>
                <a:buFont typeface="Monotype Sorts" pitchFamily="2" charset="2"/>
                <a:buNone/>
                <a:defRPr/>
              </a:pPr>
              <a:r>
                <a:rPr lang="en-US" sz="2400" dirty="0">
                  <a:solidFill>
                    <a:srgbClr val="000000"/>
                  </a:solidFill>
                  <a:effectLst/>
                  <a:latin typeface="+mn-lt"/>
                  <a:cs typeface="Arial" panose="020B0604020202020204" pitchFamily="34" charset="0"/>
                </a:rPr>
                <a:t>                 7</a:t>
              </a:r>
            </a:p>
            <a:p>
              <a:pPr algn="l">
                <a:lnSpc>
                  <a:spcPct val="90000"/>
                </a:lnSpc>
                <a:spcBef>
                  <a:spcPct val="20000"/>
                </a:spcBef>
                <a:buClr>
                  <a:srgbClr val="66FFFF"/>
                </a:buClr>
                <a:buSzPct val="75000"/>
                <a:buFont typeface="Monotype Sorts" pitchFamily="2" charset="2"/>
                <a:buNone/>
                <a:defRPr/>
              </a:pPr>
              <a:r>
                <a:rPr lang="en-US" sz="2400" dirty="0">
                  <a:solidFill>
                    <a:srgbClr val="000000"/>
                  </a:solidFill>
                  <a:effectLst/>
                  <a:latin typeface="+mn-lt"/>
                  <a:cs typeface="Arial" panose="020B0604020202020204" pitchFamily="34" charset="0"/>
                </a:rPr>
                <a:t>                 7</a:t>
              </a:r>
            </a:p>
            <a:p>
              <a:pPr algn="l">
                <a:lnSpc>
                  <a:spcPct val="90000"/>
                </a:lnSpc>
                <a:spcBef>
                  <a:spcPct val="20000"/>
                </a:spcBef>
                <a:buClr>
                  <a:srgbClr val="66FFFF"/>
                </a:buClr>
                <a:buSzPct val="75000"/>
                <a:buFont typeface="Monotype Sorts" pitchFamily="2" charset="2"/>
                <a:buNone/>
                <a:defRPr/>
              </a:pP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  5</a:t>
              </a:r>
            </a:p>
            <a:p>
              <a:pPr algn="l">
                <a:spcBef>
                  <a:spcPct val="20000"/>
                </a:spcBef>
                <a:buClr>
                  <a:srgbClr val="66FFFF"/>
                </a:buClr>
                <a:buSzPct val="75000"/>
                <a:buFont typeface="Monotype Sorts" pitchFamily="2" charset="2"/>
                <a:buNone/>
                <a:defRPr/>
              </a:pPr>
              <a:r>
                <a:rPr lang="en-US" sz="2400" dirty="0">
                  <a:solidFill>
                    <a:srgbClr val="000000"/>
                  </a:solidFill>
                  <a:effectLst/>
                  <a:latin typeface="+mn-lt"/>
                  <a:cs typeface="Arial" panose="020B0604020202020204" pitchFamily="34" charset="0"/>
                </a:rPr>
                <a:t> Total     50</a:t>
              </a:r>
            </a:p>
          </p:txBody>
        </p:sp>
        <p:sp>
          <p:nvSpPr>
            <p:cNvPr id="19466" name="Rectangle 10"/>
            <p:cNvSpPr>
              <a:spLocks noChangeArrowheads="1"/>
            </p:cNvSpPr>
            <p:nvPr/>
          </p:nvSpPr>
          <p:spPr bwMode="auto">
            <a:xfrm>
              <a:off x="3952597" y="2666999"/>
              <a:ext cx="1722927" cy="628650"/>
            </a:xfrm>
            <a:prstGeom prst="rect">
              <a:avLst/>
            </a:prstGeom>
            <a:noFill/>
            <a:ln w="12700">
              <a:noFill/>
              <a:miter lim="800000"/>
              <a:headEnd/>
              <a:tailEnd/>
            </a:ln>
            <a:effectLst/>
          </p:spPr>
          <p:txBody>
            <a:bodyPr wrap="none" anchor="ctr"/>
            <a:lstStyle/>
            <a:p>
              <a:pPr>
                <a:defRPr/>
              </a:pPr>
              <a:r>
                <a:rPr lang="en-US" sz="2400" u="sng" dirty="0">
                  <a:solidFill>
                    <a:srgbClr val="000000"/>
                  </a:solidFill>
                  <a:effectLst/>
                  <a:latin typeface="+mn-lt"/>
                  <a:cs typeface="Arial" panose="020B0604020202020204" pitchFamily="34" charset="0"/>
                </a:rPr>
                <a:t>Parts Cost ($)</a:t>
              </a:r>
            </a:p>
          </p:txBody>
        </p:sp>
        <p:sp>
          <p:nvSpPr>
            <p:cNvPr id="19467" name="Rectangle 11"/>
            <p:cNvSpPr>
              <a:spLocks noChangeArrowheads="1"/>
            </p:cNvSpPr>
            <p:nvPr/>
          </p:nvSpPr>
          <p:spPr bwMode="auto">
            <a:xfrm>
              <a:off x="5714863" y="2666999"/>
              <a:ext cx="2356356" cy="628650"/>
            </a:xfrm>
            <a:prstGeom prst="rect">
              <a:avLst/>
            </a:prstGeom>
            <a:noFill/>
            <a:ln w="12700">
              <a:noFill/>
              <a:miter lim="800000"/>
              <a:headEnd/>
              <a:tailEnd/>
            </a:ln>
            <a:effectLst/>
          </p:spPr>
          <p:txBody>
            <a:bodyPr wrap="none" anchor="ctr"/>
            <a:lstStyle/>
            <a:p>
              <a:pPr>
                <a:defRPr/>
              </a:pPr>
              <a:r>
                <a:rPr lang="en-US" sz="2400" u="sng" dirty="0">
                  <a:solidFill>
                    <a:srgbClr val="000000"/>
                  </a:solidFill>
                  <a:effectLst/>
                  <a:latin typeface="+mn-lt"/>
                  <a:cs typeface="Arial" panose="020B0604020202020204" pitchFamily="34" charset="0"/>
                </a:rPr>
                <a:t>Frequency</a:t>
              </a:r>
            </a:p>
          </p:txBody>
        </p:sp>
      </p:grpSp>
      <p:sp>
        <p:nvSpPr>
          <p:cNvPr id="19471" name="Rectangle 15"/>
          <p:cNvSpPr>
            <a:spLocks noChangeArrowheads="1"/>
          </p:cNvSpPr>
          <p:nvPr/>
        </p:nvSpPr>
        <p:spPr bwMode="auto">
          <a:xfrm>
            <a:off x="1575930" y="2013813"/>
            <a:ext cx="9653459" cy="666750"/>
          </a:xfrm>
          <a:prstGeom prst="rect">
            <a:avLst/>
          </a:prstGeom>
          <a:noFill/>
          <a:ln w="12700">
            <a:noFill/>
            <a:miter lim="800000"/>
            <a:headEnd/>
            <a:tailEnd/>
          </a:ln>
          <a:effectLst/>
        </p:spPr>
        <p:txBody>
          <a:bodyPr wrap="none" anchor="ctr"/>
          <a:lstStyle/>
          <a:p>
            <a:pPr algn="l">
              <a:spcBef>
                <a:spcPct val="20000"/>
              </a:spcBef>
              <a:buSzPct val="75000"/>
              <a:buFont typeface="Monotype Sorts" pitchFamily="2" charset="2"/>
              <a:buNone/>
              <a:defRPr/>
            </a:pPr>
            <a:r>
              <a:rPr lang="en-US" sz="2400" dirty="0">
                <a:solidFill>
                  <a:srgbClr val="000000"/>
                </a:solidFill>
                <a:effectLst/>
                <a:latin typeface="+mn-lt"/>
                <a:cs typeface="Arial" panose="020B0604020202020204" pitchFamily="34" charset="0"/>
              </a:rPr>
              <a:t>Approximate Class Width = (109 </a:t>
            </a:r>
            <a:r>
              <a:rPr lang="en-US" sz="2400">
                <a:solidFill>
                  <a:srgbClr val="000000"/>
                </a:solidFill>
                <a:effectLst/>
                <a:latin typeface="+mn-lt"/>
                <a:cs typeface="Arial" panose="020B0604020202020204" pitchFamily="34" charset="0"/>
              </a:rPr>
              <a:t>- 50)/</a:t>
            </a:r>
            <a:r>
              <a:rPr lang="en-US" sz="2400" dirty="0">
                <a:solidFill>
                  <a:srgbClr val="000000"/>
                </a:solidFill>
                <a:effectLst/>
                <a:latin typeface="+mn-lt"/>
                <a:cs typeface="Arial" panose="020B0604020202020204" pitchFamily="34" charset="0"/>
              </a:rPr>
              <a:t>6 </a:t>
            </a:r>
            <a:r>
              <a:rPr lang="en-US" sz="2400">
                <a:solidFill>
                  <a:srgbClr val="000000"/>
                </a:solidFill>
                <a:effectLst/>
                <a:latin typeface="+mn-lt"/>
                <a:cs typeface="Arial" panose="020B0604020202020204" pitchFamily="34" charset="0"/>
              </a:rPr>
              <a:t>= 9.83</a:t>
            </a:r>
            <a:r>
              <a:rPr lang="en-US" sz="2400">
                <a:solidFill>
                  <a:srgbClr val="000000"/>
                </a:solidFill>
                <a:effectLst/>
                <a:latin typeface="Symbol" panose="05050102010706020507" pitchFamily="18" charset="2"/>
                <a:cs typeface="Arial" panose="020B0604020202020204" pitchFamily="34" charset="0"/>
              </a:rPr>
              <a:t> </a:t>
            </a:r>
            <a:r>
              <a:rPr lang="en-US" sz="2400" dirty="0">
                <a:solidFill>
                  <a:srgbClr val="000000"/>
                </a:solidFill>
                <a:effectLst/>
                <a:latin typeface="Symbol" panose="05050102010706020507" pitchFamily="18" charset="2"/>
                <a:cs typeface="Arial" panose="020B0604020202020204" pitchFamily="34" charset="0"/>
              </a:rPr>
              <a:t></a:t>
            </a:r>
            <a:r>
              <a:rPr lang="en-US" sz="2400" dirty="0">
                <a:solidFill>
                  <a:srgbClr val="000000"/>
                </a:solidFill>
                <a:effectLst/>
                <a:latin typeface="+mn-lt"/>
                <a:cs typeface="Arial" panose="020B0604020202020204" pitchFamily="34" charset="0"/>
              </a:rPr>
              <a:t> 10</a:t>
            </a:r>
            <a:endParaRPr lang="en-US" dirty="0">
              <a:solidFill>
                <a:srgbClr val="000000"/>
              </a:solidFill>
              <a:effectLst/>
              <a:latin typeface="+mn-lt"/>
              <a:cs typeface="Arial" panose="020B0604020202020204" pitchFamily="34" charset="0"/>
            </a:endParaRPr>
          </a:p>
        </p:txBody>
      </p:sp>
      <p:sp>
        <p:nvSpPr>
          <p:cNvPr id="19472" name="Oval 16"/>
          <p:cNvSpPr>
            <a:spLocks noChangeArrowheads="1"/>
          </p:cNvSpPr>
          <p:nvPr/>
        </p:nvSpPr>
        <p:spPr bwMode="auto">
          <a:xfrm>
            <a:off x="7545761" y="2137191"/>
            <a:ext cx="675912" cy="419993"/>
          </a:xfrm>
          <a:prstGeom prst="ellipse">
            <a:avLst/>
          </a:prstGeom>
          <a:noFill/>
          <a:ln w="28575">
            <a:solidFill>
              <a:srgbClr val="000000"/>
            </a:solidFill>
            <a:round/>
            <a:headEnd/>
            <a:tailEnd/>
          </a:ln>
          <a:effectLst/>
        </p:spPr>
        <p:txBody>
          <a:bodyPr wrap="none" anchor="ctr"/>
          <a:lstStyle/>
          <a:p>
            <a:pPr>
              <a:defRPr/>
            </a:pPr>
            <a:endParaRPr lang="en-US" dirty="0"/>
          </a:p>
        </p:txBody>
      </p:sp>
      <p:sp>
        <p:nvSpPr>
          <p:cNvPr id="19473" name="Rectangle 17"/>
          <p:cNvSpPr>
            <a:spLocks noChangeArrowheads="1"/>
          </p:cNvSpPr>
          <p:nvPr/>
        </p:nvSpPr>
        <p:spPr bwMode="auto">
          <a:xfrm>
            <a:off x="923297" y="1239114"/>
            <a:ext cx="7330886" cy="569913"/>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Example:  Hudson Auto Repair</a:t>
            </a:r>
          </a:p>
        </p:txBody>
      </p:sp>
      <p:sp>
        <p:nvSpPr>
          <p:cNvPr id="2" name="Slide Number Placeholder 1"/>
          <p:cNvSpPr>
            <a:spLocks noGrp="1"/>
          </p:cNvSpPr>
          <p:nvPr>
            <p:ph type="sldNum" sz="quarter" idx="12"/>
          </p:nvPr>
        </p:nvSpPr>
        <p:spPr/>
        <p:txBody>
          <a:bodyPr/>
          <a:lstStyle/>
          <a:p>
            <a:fld id="{949EBC64-41CB-41B8-B6DF-9B1367312BD4}" type="slidenum">
              <a:rPr lang="en-US" smtClean="0"/>
              <a:t>25</a:t>
            </a:fld>
            <a:endParaRPr lang="en-US"/>
          </a:p>
        </p:txBody>
      </p:sp>
      <p:sp>
        <p:nvSpPr>
          <p:cNvPr id="14" name="Rectangle 8"/>
          <p:cNvSpPr>
            <a:spLocks noChangeArrowheads="1"/>
          </p:cNvSpPr>
          <p:nvPr/>
        </p:nvSpPr>
        <p:spPr bwMode="auto">
          <a:xfrm>
            <a:off x="910227" y="629193"/>
            <a:ext cx="10337562" cy="757237"/>
          </a:xfrm>
          <a:prstGeom prst="rect">
            <a:avLst/>
          </a:prstGeom>
          <a:noFill/>
          <a:ln w="12700">
            <a:noFill/>
            <a:miter lim="800000"/>
            <a:headEnd/>
            <a:tailEnd/>
          </a:ln>
          <a:effectLst/>
        </p:spPr>
        <p:txBody>
          <a:bodyPr lIns="90488" tIns="44450" rIns="90488" bIns="44450" anchor="ctr"/>
          <a:lstStyle/>
          <a:p>
            <a:pPr algn="l">
              <a:defRPr/>
            </a:pPr>
            <a:r>
              <a:rPr lang="en-US" sz="3200" dirty="0">
                <a:effectLst/>
                <a:latin typeface="+mn-lt"/>
                <a:cs typeface="Arial" panose="020B0604020202020204" pitchFamily="34" charset="0"/>
              </a:rPr>
              <a:t>Frequency Distribution</a:t>
            </a:r>
          </a:p>
        </p:txBody>
      </p:sp>
    </p:spTree>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8" name="Rectangle 8"/>
          <p:cNvSpPr>
            <a:spLocks noGrp="1" noChangeArrowheads="1"/>
          </p:cNvSpPr>
          <p:nvPr>
            <p:ph type="title"/>
          </p:nvPr>
        </p:nvSpPr>
        <p:spPr>
          <a:xfrm>
            <a:off x="912138" y="699727"/>
            <a:ext cx="10337562" cy="661258"/>
          </a:xfrm>
        </p:spPr>
        <p:txBody>
          <a:bodyPr>
            <a:noAutofit/>
          </a:bodyPr>
          <a:lstStyle/>
          <a:p>
            <a:pPr>
              <a:defRPr/>
            </a:pPr>
            <a:r>
              <a:rPr lang="en-US" dirty="0"/>
              <a:t>Relative Frequency and Percent Frequency Distributions</a:t>
            </a:r>
          </a:p>
        </p:txBody>
      </p:sp>
      <p:sp>
        <p:nvSpPr>
          <p:cNvPr id="20491" name="Rectangle 11"/>
          <p:cNvSpPr>
            <a:spLocks noChangeArrowheads="1"/>
          </p:cNvSpPr>
          <p:nvPr/>
        </p:nvSpPr>
        <p:spPr bwMode="auto">
          <a:xfrm>
            <a:off x="2457705" y="1987550"/>
            <a:ext cx="2178996" cy="3371850"/>
          </a:xfrm>
          <a:prstGeom prst="rect">
            <a:avLst/>
          </a:prstGeom>
          <a:noFill/>
          <a:ln w="12700">
            <a:noFill/>
            <a:miter lim="800000"/>
            <a:headEnd/>
            <a:tailEnd/>
          </a:ln>
          <a:effectLst/>
        </p:spPr>
        <p:txBody>
          <a:bodyPr wrap="none" anchor="ctr"/>
          <a:lstStyle/>
          <a:p>
            <a:pPr>
              <a:spcBef>
                <a:spcPct val="20000"/>
              </a:spcBef>
              <a:buSzPct val="75000"/>
              <a:buFont typeface="Monotype Sorts" pitchFamily="2" charset="2"/>
              <a:buNone/>
              <a:defRPr/>
            </a:pPr>
            <a:r>
              <a:rPr lang="en-US" sz="2400" u="sng" dirty="0">
                <a:solidFill>
                  <a:srgbClr val="000000"/>
                </a:solidFill>
                <a:effectLst/>
                <a:latin typeface="Arial" panose="020B0604020202020204" pitchFamily="34" charset="0"/>
                <a:cs typeface="Arial" panose="020B0604020202020204" pitchFamily="34" charset="0"/>
              </a:rPr>
              <a:t>   </a:t>
            </a:r>
          </a:p>
          <a:p>
            <a:pPr>
              <a:spcBef>
                <a:spcPct val="20000"/>
              </a:spcBef>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50-59	</a:t>
            </a:r>
          </a:p>
          <a:p>
            <a:pPr>
              <a:spcBef>
                <a:spcPct val="20000"/>
              </a:spcBef>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60-69 </a:t>
            </a:r>
          </a:p>
          <a:p>
            <a:pPr>
              <a:spcBef>
                <a:spcPct val="20000"/>
              </a:spcBef>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70-79	</a:t>
            </a:r>
          </a:p>
          <a:p>
            <a:pPr>
              <a:spcBef>
                <a:spcPct val="20000"/>
              </a:spcBef>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80-89	</a:t>
            </a:r>
          </a:p>
          <a:p>
            <a:pPr>
              <a:spcBef>
                <a:spcPct val="20000"/>
              </a:spcBef>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90-99	</a:t>
            </a:r>
          </a:p>
          <a:p>
            <a:pPr>
              <a:spcBef>
                <a:spcPct val="20000"/>
              </a:spcBef>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100-109</a:t>
            </a:r>
            <a:endParaRPr lang="en-US" sz="2400" u="sng" dirty="0">
              <a:solidFill>
                <a:srgbClr val="000000"/>
              </a:solidFill>
              <a:effectLst/>
              <a:latin typeface="Arial" panose="020B0604020202020204" pitchFamily="34" charset="0"/>
              <a:cs typeface="Arial" panose="020B0604020202020204" pitchFamily="34" charset="0"/>
            </a:endParaRPr>
          </a:p>
        </p:txBody>
      </p:sp>
      <p:sp>
        <p:nvSpPr>
          <p:cNvPr id="20492" name="Rectangle 12"/>
          <p:cNvSpPr>
            <a:spLocks noChangeArrowheads="1"/>
          </p:cNvSpPr>
          <p:nvPr/>
        </p:nvSpPr>
        <p:spPr bwMode="auto">
          <a:xfrm>
            <a:off x="2761751" y="1854200"/>
            <a:ext cx="1722927" cy="628650"/>
          </a:xfrm>
          <a:prstGeom prst="rect">
            <a:avLst/>
          </a:prstGeom>
          <a:noFill/>
          <a:ln w="12700">
            <a:noFill/>
            <a:miter lim="800000"/>
            <a:headEnd/>
            <a:tailEnd/>
          </a:ln>
          <a:effectLst/>
        </p:spPr>
        <p:txBody>
          <a:bodyPr wrap="none" anchor="ctr"/>
          <a:lstStyle/>
          <a:p>
            <a:pPr>
              <a:lnSpc>
                <a:spcPct val="110000"/>
              </a:lnSpc>
              <a:defRPr/>
            </a:pPr>
            <a:r>
              <a:rPr lang="en-US" sz="2400" dirty="0">
                <a:solidFill>
                  <a:srgbClr val="000000"/>
                </a:solidFill>
                <a:effectLst/>
                <a:latin typeface="Arial" panose="020B0604020202020204" pitchFamily="34" charset="0"/>
                <a:cs typeface="Arial" panose="020B0604020202020204" pitchFamily="34" charset="0"/>
              </a:rPr>
              <a:t>Parts</a:t>
            </a:r>
          </a:p>
          <a:p>
            <a:pPr>
              <a:lnSpc>
                <a:spcPct val="110000"/>
              </a:lnSpc>
              <a:defRPr/>
            </a:pPr>
            <a:r>
              <a:rPr lang="en-US" sz="2400" u="sng" dirty="0">
                <a:solidFill>
                  <a:srgbClr val="000000"/>
                </a:solidFill>
                <a:effectLst/>
                <a:latin typeface="Arial" panose="020B0604020202020204" pitchFamily="34" charset="0"/>
                <a:cs typeface="Arial" panose="020B0604020202020204" pitchFamily="34" charset="0"/>
              </a:rPr>
              <a:t>Cost ($)</a:t>
            </a:r>
          </a:p>
        </p:txBody>
      </p:sp>
      <p:sp>
        <p:nvSpPr>
          <p:cNvPr id="20493" name="Rectangle 13"/>
          <p:cNvSpPr>
            <a:spLocks noChangeArrowheads="1"/>
          </p:cNvSpPr>
          <p:nvPr/>
        </p:nvSpPr>
        <p:spPr bwMode="auto">
          <a:xfrm>
            <a:off x="4104621" y="2120900"/>
            <a:ext cx="3192482" cy="3562350"/>
          </a:xfrm>
          <a:prstGeom prst="rect">
            <a:avLst/>
          </a:prstGeom>
          <a:noFill/>
          <a:ln w="12700">
            <a:noFill/>
            <a:miter lim="800000"/>
            <a:headEnd/>
            <a:tailEnd/>
          </a:ln>
          <a:effectLst/>
        </p:spPr>
        <p:txBody>
          <a:bodyPr wrap="none" anchor="ctr"/>
          <a:lstStyle/>
          <a:p>
            <a:pPr>
              <a:spcBef>
                <a:spcPct val="20000"/>
              </a:spcBef>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a:t>
            </a:r>
            <a:endParaRPr lang="en-US" sz="2400" u="sng" dirty="0">
              <a:solidFill>
                <a:srgbClr val="000000"/>
              </a:solidFill>
              <a:effectLst/>
              <a:latin typeface="Arial" panose="020B0604020202020204" pitchFamily="34" charset="0"/>
              <a:cs typeface="Arial" panose="020B0604020202020204" pitchFamily="34" charset="0"/>
            </a:endParaRPr>
          </a:p>
          <a:p>
            <a:pPr>
              <a:spcBef>
                <a:spcPct val="20000"/>
              </a:spcBef>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.04 = 2/50</a:t>
            </a:r>
          </a:p>
          <a:p>
            <a:pPr>
              <a:spcBef>
                <a:spcPct val="20000"/>
              </a:spcBef>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.26</a:t>
            </a:r>
          </a:p>
          <a:p>
            <a:pPr>
              <a:spcBef>
                <a:spcPct val="20000"/>
              </a:spcBef>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.32</a:t>
            </a:r>
          </a:p>
          <a:p>
            <a:pPr>
              <a:spcBef>
                <a:spcPct val="20000"/>
              </a:spcBef>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.14</a:t>
            </a:r>
          </a:p>
          <a:p>
            <a:pPr>
              <a:spcBef>
                <a:spcPct val="20000"/>
              </a:spcBef>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.14</a:t>
            </a:r>
          </a:p>
          <a:p>
            <a:pPr>
              <a:spcBef>
                <a:spcPct val="20000"/>
              </a:spcBef>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a:t>
            </a:r>
            <a:r>
              <a:rPr lang="en-US" sz="2400" u="sng" dirty="0">
                <a:solidFill>
                  <a:srgbClr val="000000"/>
                </a:solidFill>
                <a:effectLst/>
                <a:latin typeface="Arial" panose="020B0604020202020204" pitchFamily="34" charset="0"/>
                <a:cs typeface="Arial" panose="020B0604020202020204" pitchFamily="34" charset="0"/>
              </a:rPr>
              <a:t>.10</a:t>
            </a:r>
          </a:p>
          <a:p>
            <a:pPr>
              <a:spcBef>
                <a:spcPct val="20000"/>
              </a:spcBef>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Total    1.00          </a:t>
            </a:r>
          </a:p>
        </p:txBody>
      </p:sp>
      <p:sp>
        <p:nvSpPr>
          <p:cNvPr id="20494" name="Rectangle 14"/>
          <p:cNvSpPr>
            <a:spLocks noChangeArrowheads="1"/>
          </p:cNvSpPr>
          <p:nvPr/>
        </p:nvSpPr>
        <p:spPr bwMode="auto">
          <a:xfrm>
            <a:off x="4662038" y="1778000"/>
            <a:ext cx="2381693" cy="781050"/>
          </a:xfrm>
          <a:prstGeom prst="rect">
            <a:avLst/>
          </a:prstGeom>
          <a:noFill/>
          <a:ln w="12700">
            <a:noFill/>
            <a:miter lim="800000"/>
            <a:headEnd/>
            <a:tailEnd/>
          </a:ln>
          <a:effectLst/>
        </p:spPr>
        <p:txBody>
          <a:bodyPr wrap="none" anchor="ctr"/>
          <a:lstStyle/>
          <a:p>
            <a:pPr>
              <a:lnSpc>
                <a:spcPct val="110000"/>
              </a:lnSpc>
              <a:defRPr/>
            </a:pPr>
            <a:r>
              <a:rPr lang="en-US" sz="2400" dirty="0">
                <a:solidFill>
                  <a:srgbClr val="000000"/>
                </a:solidFill>
                <a:effectLst/>
                <a:latin typeface="Arial" panose="020B0604020202020204" pitchFamily="34" charset="0"/>
                <a:cs typeface="Arial" panose="020B0604020202020204" pitchFamily="34" charset="0"/>
              </a:rPr>
              <a:t> Relative</a:t>
            </a:r>
          </a:p>
          <a:p>
            <a:pPr>
              <a:lnSpc>
                <a:spcPct val="110000"/>
              </a:lnSpc>
              <a:defRPr/>
            </a:pPr>
            <a:r>
              <a:rPr lang="en-US" sz="2400" u="sng" dirty="0">
                <a:solidFill>
                  <a:srgbClr val="000000"/>
                </a:solidFill>
                <a:effectLst/>
                <a:latin typeface="Arial" panose="020B0604020202020204" pitchFamily="34" charset="0"/>
                <a:cs typeface="Arial" panose="020B0604020202020204" pitchFamily="34" charset="0"/>
              </a:rPr>
              <a:t>Frequency</a:t>
            </a:r>
          </a:p>
        </p:txBody>
      </p:sp>
      <p:sp>
        <p:nvSpPr>
          <p:cNvPr id="20495" name="Rectangle 15"/>
          <p:cNvSpPr>
            <a:spLocks noChangeArrowheads="1"/>
          </p:cNvSpPr>
          <p:nvPr/>
        </p:nvSpPr>
        <p:spPr bwMode="auto">
          <a:xfrm>
            <a:off x="6765023" y="2349500"/>
            <a:ext cx="3328546" cy="3562350"/>
          </a:xfrm>
          <a:prstGeom prst="rect">
            <a:avLst/>
          </a:prstGeom>
          <a:noFill/>
          <a:ln w="12700">
            <a:noFill/>
            <a:miter lim="800000"/>
            <a:headEnd/>
            <a:tailEnd/>
          </a:ln>
          <a:effectLst/>
        </p:spPr>
        <p:txBody>
          <a:bodyPr wrap="none" anchor="ctr"/>
          <a:lstStyle/>
          <a:p>
            <a:pPr>
              <a:spcBef>
                <a:spcPct val="20000"/>
              </a:spcBef>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4 = .04(100)</a:t>
            </a:r>
          </a:p>
          <a:p>
            <a:pPr>
              <a:spcBef>
                <a:spcPct val="20000"/>
              </a:spcBef>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26</a:t>
            </a:r>
          </a:p>
          <a:p>
            <a:pPr>
              <a:spcBef>
                <a:spcPct val="20000"/>
              </a:spcBef>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32</a:t>
            </a:r>
          </a:p>
          <a:p>
            <a:pPr>
              <a:spcBef>
                <a:spcPct val="20000"/>
              </a:spcBef>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14</a:t>
            </a:r>
          </a:p>
          <a:p>
            <a:pPr>
              <a:spcBef>
                <a:spcPct val="20000"/>
              </a:spcBef>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14</a:t>
            </a:r>
          </a:p>
          <a:p>
            <a:pPr>
              <a:spcBef>
                <a:spcPct val="20000"/>
              </a:spcBef>
              <a:buSzPct val="75000"/>
              <a:buFont typeface="Monotype Sorts" pitchFamily="2" charset="2"/>
              <a:buNone/>
              <a:defRPr/>
            </a:pPr>
            <a:r>
              <a:rPr lang="en-US" sz="2400" u="sng" dirty="0">
                <a:solidFill>
                  <a:srgbClr val="000000"/>
                </a:solidFill>
                <a:effectLst/>
                <a:latin typeface="Arial" panose="020B0604020202020204" pitchFamily="34" charset="0"/>
                <a:cs typeface="Arial" panose="020B0604020202020204" pitchFamily="34" charset="0"/>
              </a:rPr>
              <a:t> 10</a:t>
            </a:r>
          </a:p>
          <a:p>
            <a:pPr>
              <a:spcBef>
                <a:spcPct val="20000"/>
              </a:spcBef>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100       </a:t>
            </a:r>
          </a:p>
        </p:txBody>
      </p:sp>
      <p:sp>
        <p:nvSpPr>
          <p:cNvPr id="20496" name="Rectangle 16"/>
          <p:cNvSpPr>
            <a:spLocks noChangeArrowheads="1"/>
          </p:cNvSpPr>
          <p:nvPr/>
        </p:nvSpPr>
        <p:spPr bwMode="auto">
          <a:xfrm>
            <a:off x="7119743" y="1778000"/>
            <a:ext cx="2381693" cy="781050"/>
          </a:xfrm>
          <a:prstGeom prst="rect">
            <a:avLst/>
          </a:prstGeom>
          <a:noFill/>
          <a:ln w="12700">
            <a:noFill/>
            <a:miter lim="800000"/>
            <a:headEnd/>
            <a:tailEnd/>
          </a:ln>
          <a:effectLst/>
        </p:spPr>
        <p:txBody>
          <a:bodyPr wrap="none" anchor="ctr"/>
          <a:lstStyle/>
          <a:p>
            <a:pPr>
              <a:lnSpc>
                <a:spcPct val="110000"/>
              </a:lnSpc>
              <a:defRPr/>
            </a:pPr>
            <a:r>
              <a:rPr lang="en-US" sz="2400" dirty="0">
                <a:solidFill>
                  <a:srgbClr val="000000"/>
                </a:solidFill>
                <a:effectLst/>
                <a:latin typeface="Arial" panose="020B0604020202020204" pitchFamily="34" charset="0"/>
                <a:cs typeface="Arial" panose="020B0604020202020204" pitchFamily="34" charset="0"/>
              </a:rPr>
              <a:t>Percent</a:t>
            </a:r>
          </a:p>
          <a:p>
            <a:pPr>
              <a:lnSpc>
                <a:spcPct val="110000"/>
              </a:lnSpc>
              <a:defRPr/>
            </a:pPr>
            <a:r>
              <a:rPr lang="en-US" sz="2400" u="sng" dirty="0">
                <a:solidFill>
                  <a:srgbClr val="000000"/>
                </a:solidFill>
                <a:effectLst/>
                <a:latin typeface="Arial" panose="020B0604020202020204" pitchFamily="34" charset="0"/>
                <a:cs typeface="Arial" panose="020B0604020202020204" pitchFamily="34" charset="0"/>
              </a:rPr>
              <a:t> Frequency</a:t>
            </a:r>
          </a:p>
        </p:txBody>
      </p:sp>
      <p:sp>
        <p:nvSpPr>
          <p:cNvPr id="20500" name="Rectangle 20"/>
          <p:cNvSpPr>
            <a:spLocks noChangeArrowheads="1"/>
          </p:cNvSpPr>
          <p:nvPr/>
        </p:nvSpPr>
        <p:spPr bwMode="auto">
          <a:xfrm>
            <a:off x="918329" y="1237671"/>
            <a:ext cx="7330886" cy="569913"/>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Example:  Hudson Auto Repair</a:t>
            </a:r>
          </a:p>
        </p:txBody>
      </p:sp>
      <p:sp>
        <p:nvSpPr>
          <p:cNvPr id="2" name="Slide Number Placeholder 1"/>
          <p:cNvSpPr>
            <a:spLocks noGrp="1"/>
          </p:cNvSpPr>
          <p:nvPr>
            <p:ph type="sldNum" sz="quarter" idx="12"/>
          </p:nvPr>
        </p:nvSpPr>
        <p:spPr/>
        <p:txBody>
          <a:bodyPr/>
          <a:lstStyle/>
          <a:p>
            <a:fld id="{949EBC64-41CB-41B8-B6DF-9B1367312BD4}" type="slidenum">
              <a:rPr lang="en-US" smtClean="0"/>
              <a:t>26</a:t>
            </a:fld>
            <a:endParaRPr lang="en-US"/>
          </a:p>
        </p:txBody>
      </p:sp>
    </p:spTree>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ChangeArrowheads="1"/>
          </p:cNvSpPr>
          <p:nvPr/>
        </p:nvSpPr>
        <p:spPr bwMode="auto">
          <a:xfrm>
            <a:off x="1314417" y="2186496"/>
            <a:ext cx="9932168" cy="533400"/>
          </a:xfrm>
          <a:prstGeom prst="rect">
            <a:avLst/>
          </a:prstGeom>
          <a:noFill/>
          <a:ln w="12700">
            <a:noFill/>
            <a:miter lim="800000"/>
            <a:headEnd/>
            <a:tailEnd/>
          </a:ln>
          <a:effectLst/>
        </p:spPr>
        <p:txBody>
          <a:bodyPr wrap="non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Only 4% of the parts costs are in the $50-59 class.</a:t>
            </a:r>
          </a:p>
        </p:txBody>
      </p:sp>
      <p:sp>
        <p:nvSpPr>
          <p:cNvPr id="280579" name="Rectangle 3"/>
          <p:cNvSpPr>
            <a:spLocks noChangeArrowheads="1"/>
          </p:cNvSpPr>
          <p:nvPr/>
        </p:nvSpPr>
        <p:spPr bwMode="auto">
          <a:xfrm>
            <a:off x="1314417" y="3177096"/>
            <a:ext cx="9663208" cy="83820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The greatest percentage (32% or almost one-third) of the parts costs are in the $70-79 class.</a:t>
            </a:r>
          </a:p>
        </p:txBody>
      </p:sp>
      <p:sp>
        <p:nvSpPr>
          <p:cNvPr id="280580" name="Rectangle 4"/>
          <p:cNvSpPr>
            <a:spLocks noChangeArrowheads="1"/>
          </p:cNvSpPr>
          <p:nvPr/>
        </p:nvSpPr>
        <p:spPr bwMode="auto">
          <a:xfrm>
            <a:off x="1314417" y="2662746"/>
            <a:ext cx="9020030" cy="571500"/>
          </a:xfrm>
          <a:prstGeom prst="rect">
            <a:avLst/>
          </a:prstGeom>
          <a:noFill/>
          <a:ln w="12700">
            <a:noFill/>
            <a:miter lim="800000"/>
            <a:headEnd/>
            <a:tailEnd/>
          </a:ln>
          <a:effectLst/>
        </p:spPr>
        <p:txBody>
          <a:bodyPr wrap="non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30% of the parts costs are under $70.</a:t>
            </a:r>
          </a:p>
        </p:txBody>
      </p:sp>
      <p:sp>
        <p:nvSpPr>
          <p:cNvPr id="280586" name="Rectangle 10"/>
          <p:cNvSpPr>
            <a:spLocks noChangeArrowheads="1"/>
          </p:cNvSpPr>
          <p:nvPr/>
        </p:nvSpPr>
        <p:spPr bwMode="auto">
          <a:xfrm>
            <a:off x="1314417" y="3996246"/>
            <a:ext cx="9020030" cy="571500"/>
          </a:xfrm>
          <a:prstGeom prst="rect">
            <a:avLst/>
          </a:prstGeom>
          <a:noFill/>
          <a:ln w="12700">
            <a:noFill/>
            <a:miter lim="800000"/>
            <a:headEnd/>
            <a:tailEnd/>
          </a:ln>
          <a:effectLst/>
        </p:spPr>
        <p:txBody>
          <a:bodyPr wrap="non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10% of the parts costs are $100 or more.</a:t>
            </a:r>
          </a:p>
        </p:txBody>
      </p:sp>
      <p:sp>
        <p:nvSpPr>
          <p:cNvPr id="280588" name="Rectangle 12"/>
          <p:cNvSpPr>
            <a:spLocks noChangeArrowheads="1"/>
          </p:cNvSpPr>
          <p:nvPr/>
        </p:nvSpPr>
        <p:spPr bwMode="auto">
          <a:xfrm>
            <a:off x="1316529" y="1767396"/>
            <a:ext cx="10489585" cy="496888"/>
          </a:xfrm>
          <a:prstGeom prst="rect">
            <a:avLst/>
          </a:prstGeom>
          <a:noFill/>
          <a:ln w="12700">
            <a:noFill/>
            <a:miter lim="800000"/>
            <a:headEnd/>
            <a:tailEnd/>
          </a:ln>
          <a:effectLst/>
        </p:spPr>
        <p:txBody>
          <a:bodyPr lIns="90488" tIns="44450" rIns="90488" bIns="44450"/>
          <a:lstStyle/>
          <a:p>
            <a:pPr marL="342900" indent="-342900" algn="l">
              <a:spcBef>
                <a:spcPct val="20000"/>
              </a:spcBef>
              <a:buSzPct val="75000"/>
              <a:buFont typeface="Monotype Sorts" pitchFamily="2" charset="2"/>
              <a:buNone/>
              <a:defRPr/>
            </a:pPr>
            <a:r>
              <a:rPr lang="en-US" sz="2400" dirty="0">
                <a:solidFill>
                  <a:srgbClr val="000000"/>
                </a:solidFill>
                <a:effectLst/>
                <a:latin typeface="+mn-lt"/>
                <a:cs typeface="Arial" panose="020B0604020202020204" pitchFamily="34" charset="0"/>
              </a:rPr>
              <a:t>Insights Gained from </a:t>
            </a:r>
            <a:r>
              <a:rPr lang="en-US" sz="2400">
                <a:solidFill>
                  <a:srgbClr val="000000"/>
                </a:solidFill>
                <a:effectLst/>
                <a:latin typeface="+mn-lt"/>
                <a:cs typeface="Arial" panose="020B0604020202020204" pitchFamily="34" charset="0"/>
              </a:rPr>
              <a:t>the Percent Frequency </a:t>
            </a:r>
            <a:r>
              <a:rPr lang="en-US" sz="2400" dirty="0">
                <a:solidFill>
                  <a:srgbClr val="000000"/>
                </a:solidFill>
                <a:effectLst/>
                <a:latin typeface="+mn-lt"/>
                <a:cs typeface="Arial" panose="020B0604020202020204" pitchFamily="34" charset="0"/>
              </a:rPr>
              <a:t>Distribution:</a:t>
            </a:r>
          </a:p>
        </p:txBody>
      </p:sp>
      <p:sp>
        <p:nvSpPr>
          <p:cNvPr id="280590" name="Rectangle 14"/>
          <p:cNvSpPr>
            <a:spLocks noChangeArrowheads="1"/>
          </p:cNvSpPr>
          <p:nvPr/>
        </p:nvSpPr>
        <p:spPr bwMode="auto">
          <a:xfrm>
            <a:off x="919294" y="1240347"/>
            <a:ext cx="7330886" cy="569913"/>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Example:  Hudson Auto Repair</a:t>
            </a:r>
          </a:p>
        </p:txBody>
      </p:sp>
      <p:sp>
        <p:nvSpPr>
          <p:cNvPr id="2" name="Slide Number Placeholder 1"/>
          <p:cNvSpPr>
            <a:spLocks noGrp="1"/>
          </p:cNvSpPr>
          <p:nvPr>
            <p:ph type="sldNum" sz="quarter" idx="12"/>
          </p:nvPr>
        </p:nvSpPr>
        <p:spPr/>
        <p:txBody>
          <a:bodyPr/>
          <a:lstStyle/>
          <a:p>
            <a:fld id="{949EBC64-41CB-41B8-B6DF-9B1367312BD4}" type="slidenum">
              <a:rPr lang="en-US" smtClean="0"/>
              <a:t>27</a:t>
            </a:fld>
            <a:endParaRPr lang="en-US"/>
          </a:p>
        </p:txBody>
      </p:sp>
      <p:sp>
        <p:nvSpPr>
          <p:cNvPr id="10" name="Rectangle 8"/>
          <p:cNvSpPr txBox="1">
            <a:spLocks noChangeArrowheads="1"/>
          </p:cNvSpPr>
          <p:nvPr/>
        </p:nvSpPr>
        <p:spPr>
          <a:xfrm>
            <a:off x="912138" y="764275"/>
            <a:ext cx="10337562" cy="661258"/>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tx1"/>
                </a:solidFill>
                <a:latin typeface="+mn-lt"/>
                <a:ea typeface="+mj-ea"/>
                <a:cs typeface="+mj-cs"/>
              </a:defRPr>
            </a:lvl1pPr>
          </a:lstStyle>
          <a:p>
            <a:pPr fontAlgn="auto">
              <a:spcAft>
                <a:spcPts val="0"/>
              </a:spcAft>
              <a:defRPr/>
            </a:pPr>
            <a:r>
              <a:rPr lang="en-US" dirty="0">
                <a:effectLst/>
              </a:rPr>
              <a:t>Relative Frequency and Percent Frequency Distributions</a:t>
            </a:r>
          </a:p>
        </p:txBody>
      </p:sp>
    </p:spTree>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912138" y="717725"/>
            <a:ext cx="10337562" cy="623888"/>
          </a:xfrm>
        </p:spPr>
        <p:txBody>
          <a:bodyPr>
            <a:normAutofit/>
          </a:bodyPr>
          <a:lstStyle/>
          <a:p>
            <a:pPr>
              <a:defRPr/>
            </a:pPr>
            <a:r>
              <a:rPr lang="en-US" dirty="0"/>
              <a:t>Histogram</a:t>
            </a:r>
          </a:p>
        </p:txBody>
      </p:sp>
      <p:sp>
        <p:nvSpPr>
          <p:cNvPr id="23556" name="Rectangle 4"/>
          <p:cNvSpPr>
            <a:spLocks noChangeArrowheads="1"/>
          </p:cNvSpPr>
          <p:nvPr/>
        </p:nvSpPr>
        <p:spPr bwMode="auto">
          <a:xfrm>
            <a:off x="914146" y="1134523"/>
            <a:ext cx="10134865" cy="653317"/>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A common graphical display of quantitative data is a </a:t>
            </a:r>
            <a:r>
              <a:rPr lang="en-US" sz="2400" u="sng" dirty="0">
                <a:solidFill>
                  <a:srgbClr val="000000"/>
                </a:solidFill>
                <a:effectLst/>
                <a:latin typeface="+mn-lt"/>
                <a:cs typeface="Arial" panose="020B0604020202020204" pitchFamily="34" charset="0"/>
              </a:rPr>
              <a:t>histogram</a:t>
            </a:r>
            <a:r>
              <a:rPr lang="en-US" sz="2400" dirty="0">
                <a:solidFill>
                  <a:srgbClr val="000000"/>
                </a:solidFill>
                <a:effectLst/>
                <a:latin typeface="+mn-lt"/>
                <a:cs typeface="Arial" panose="020B0604020202020204" pitchFamily="34" charset="0"/>
              </a:rPr>
              <a:t>.</a:t>
            </a:r>
          </a:p>
        </p:txBody>
      </p:sp>
      <p:sp>
        <p:nvSpPr>
          <p:cNvPr id="23557" name="Rectangle 5"/>
          <p:cNvSpPr>
            <a:spLocks noChangeArrowheads="1"/>
          </p:cNvSpPr>
          <p:nvPr/>
        </p:nvSpPr>
        <p:spPr bwMode="auto">
          <a:xfrm>
            <a:off x="914146" y="1696500"/>
            <a:ext cx="9856156" cy="571988"/>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The variable of interest is placed on the horizontal axis.</a:t>
            </a:r>
          </a:p>
        </p:txBody>
      </p:sp>
      <p:sp>
        <p:nvSpPr>
          <p:cNvPr id="23558" name="Rectangle 6"/>
          <p:cNvSpPr>
            <a:spLocks noChangeArrowheads="1"/>
          </p:cNvSpPr>
          <p:nvPr/>
        </p:nvSpPr>
        <p:spPr bwMode="auto">
          <a:xfrm>
            <a:off x="925869" y="2231367"/>
            <a:ext cx="10160202" cy="951523"/>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A rectangle is drawn above each class interval with its height corresponding to the interval’s </a:t>
            </a:r>
            <a:r>
              <a:rPr lang="en-US" sz="2400" u="sng" dirty="0">
                <a:solidFill>
                  <a:srgbClr val="000000"/>
                </a:solidFill>
                <a:effectLst/>
                <a:latin typeface="+mn-lt"/>
                <a:cs typeface="Arial" panose="020B0604020202020204" pitchFamily="34" charset="0"/>
              </a:rPr>
              <a:t>frequency</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relative frequency</a:t>
            </a:r>
            <a:r>
              <a:rPr lang="en-US" sz="2400" dirty="0">
                <a:solidFill>
                  <a:srgbClr val="000000"/>
                </a:solidFill>
                <a:effectLst/>
                <a:latin typeface="+mn-lt"/>
                <a:cs typeface="Arial" panose="020B0604020202020204" pitchFamily="34" charset="0"/>
              </a:rPr>
              <a:t>, or </a:t>
            </a:r>
            <a:r>
              <a:rPr lang="en-US" sz="2400" u="sng" dirty="0">
                <a:solidFill>
                  <a:srgbClr val="000000"/>
                </a:solidFill>
                <a:effectLst/>
                <a:latin typeface="+mn-lt"/>
                <a:cs typeface="Arial" panose="020B0604020202020204" pitchFamily="34" charset="0"/>
              </a:rPr>
              <a:t>percent frequency</a:t>
            </a:r>
            <a:r>
              <a:rPr lang="en-US" sz="2400" dirty="0">
                <a:solidFill>
                  <a:srgbClr val="000000"/>
                </a:solidFill>
                <a:effectLst/>
                <a:latin typeface="+mn-lt"/>
                <a:cs typeface="Arial" panose="020B0604020202020204" pitchFamily="34" charset="0"/>
              </a:rPr>
              <a:t>.</a:t>
            </a:r>
          </a:p>
        </p:txBody>
      </p:sp>
      <p:sp>
        <p:nvSpPr>
          <p:cNvPr id="23559" name="Rectangle 7"/>
          <p:cNvSpPr>
            <a:spLocks noChangeArrowheads="1"/>
          </p:cNvSpPr>
          <p:nvPr/>
        </p:nvSpPr>
        <p:spPr bwMode="auto">
          <a:xfrm>
            <a:off x="925869" y="3125254"/>
            <a:ext cx="10134865" cy="99060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Unlike a bar graph, a histogram has </a:t>
            </a:r>
            <a:r>
              <a:rPr lang="en-US" sz="2400" u="sng" dirty="0">
                <a:solidFill>
                  <a:srgbClr val="000000"/>
                </a:solidFill>
                <a:effectLst/>
                <a:latin typeface="+mn-lt"/>
                <a:cs typeface="Arial" panose="020B0604020202020204" pitchFamily="34" charset="0"/>
              </a:rPr>
              <a:t>no natural separation between rectangles</a:t>
            </a:r>
            <a:r>
              <a:rPr lang="en-US" sz="2400" dirty="0">
                <a:solidFill>
                  <a:srgbClr val="000000"/>
                </a:solidFill>
                <a:effectLst/>
                <a:latin typeface="+mn-lt"/>
                <a:cs typeface="Arial" panose="020B0604020202020204" pitchFamily="34" charset="0"/>
              </a:rPr>
              <a:t> of adjacent classes.</a:t>
            </a:r>
          </a:p>
        </p:txBody>
      </p:sp>
      <p:sp>
        <p:nvSpPr>
          <p:cNvPr id="2" name="Slide Number Placeholder 1"/>
          <p:cNvSpPr>
            <a:spLocks noGrp="1"/>
          </p:cNvSpPr>
          <p:nvPr>
            <p:ph type="sldNum" sz="quarter" idx="12"/>
          </p:nvPr>
        </p:nvSpPr>
        <p:spPr/>
        <p:txBody>
          <a:bodyPr/>
          <a:lstStyle/>
          <a:p>
            <a:fld id="{949EBC64-41CB-41B8-B6DF-9B1367312BD4}" type="slidenum">
              <a:rPr lang="en-US" smtClean="0"/>
              <a:t>28</a:t>
            </a:fld>
            <a:endParaRPr lang="en-US"/>
          </a:p>
        </p:txBody>
      </p:sp>
    </p:spTree>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63040" y="1566863"/>
            <a:ext cx="8961120" cy="449426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06" name="Rectangle 2"/>
          <p:cNvSpPr>
            <a:spLocks noGrp="1" noChangeArrowheads="1"/>
          </p:cNvSpPr>
          <p:nvPr>
            <p:ph type="title"/>
          </p:nvPr>
        </p:nvSpPr>
        <p:spPr>
          <a:xfrm>
            <a:off x="911433" y="661741"/>
            <a:ext cx="10489585" cy="727075"/>
          </a:xfrm>
        </p:spPr>
        <p:txBody>
          <a:bodyPr/>
          <a:lstStyle/>
          <a:p>
            <a:pPr>
              <a:defRPr/>
            </a:pPr>
            <a:r>
              <a:rPr lang="en-US" dirty="0"/>
              <a:t>Histogram</a:t>
            </a:r>
          </a:p>
        </p:txBody>
      </p:sp>
      <p:grpSp>
        <p:nvGrpSpPr>
          <p:cNvPr id="4" name="Group 146"/>
          <p:cNvGrpSpPr>
            <a:grpSpLocks/>
          </p:cNvGrpSpPr>
          <p:nvPr/>
        </p:nvGrpSpPr>
        <p:grpSpPr bwMode="auto">
          <a:xfrm>
            <a:off x="2599171" y="1773238"/>
            <a:ext cx="276597" cy="3444875"/>
            <a:chOff x="1063" y="1207"/>
            <a:chExt cx="131" cy="2170"/>
          </a:xfrm>
        </p:grpSpPr>
        <p:sp>
          <p:nvSpPr>
            <p:cNvPr id="72851" name="Line 147"/>
            <p:cNvSpPr>
              <a:spLocks noChangeShapeType="1"/>
            </p:cNvSpPr>
            <p:nvPr/>
          </p:nvSpPr>
          <p:spPr bwMode="auto">
            <a:xfrm>
              <a:off x="1066" y="3377"/>
              <a:ext cx="128"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2852" name="Line 148"/>
            <p:cNvSpPr>
              <a:spLocks noChangeShapeType="1"/>
            </p:cNvSpPr>
            <p:nvPr/>
          </p:nvSpPr>
          <p:spPr bwMode="auto">
            <a:xfrm>
              <a:off x="1066" y="3125"/>
              <a:ext cx="128"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2853" name="Line 149"/>
            <p:cNvSpPr>
              <a:spLocks noChangeShapeType="1"/>
            </p:cNvSpPr>
            <p:nvPr/>
          </p:nvSpPr>
          <p:spPr bwMode="auto">
            <a:xfrm>
              <a:off x="1066" y="2849"/>
              <a:ext cx="128"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2854" name="Line 150"/>
            <p:cNvSpPr>
              <a:spLocks noChangeShapeType="1"/>
            </p:cNvSpPr>
            <p:nvPr/>
          </p:nvSpPr>
          <p:spPr bwMode="auto">
            <a:xfrm>
              <a:off x="1066" y="2585"/>
              <a:ext cx="128"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2855" name="Line 151"/>
            <p:cNvSpPr>
              <a:spLocks noChangeShapeType="1"/>
            </p:cNvSpPr>
            <p:nvPr/>
          </p:nvSpPr>
          <p:spPr bwMode="auto">
            <a:xfrm>
              <a:off x="1066" y="2302"/>
              <a:ext cx="128"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2856" name="Line 152"/>
            <p:cNvSpPr>
              <a:spLocks noChangeShapeType="1"/>
            </p:cNvSpPr>
            <p:nvPr/>
          </p:nvSpPr>
          <p:spPr bwMode="auto">
            <a:xfrm>
              <a:off x="1066" y="2023"/>
              <a:ext cx="128"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2857" name="Line 153"/>
            <p:cNvSpPr>
              <a:spLocks noChangeShapeType="1"/>
            </p:cNvSpPr>
            <p:nvPr/>
          </p:nvSpPr>
          <p:spPr bwMode="auto">
            <a:xfrm>
              <a:off x="1066" y="1747"/>
              <a:ext cx="128"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2858" name="Line 154"/>
            <p:cNvSpPr>
              <a:spLocks noChangeShapeType="1"/>
            </p:cNvSpPr>
            <p:nvPr/>
          </p:nvSpPr>
          <p:spPr bwMode="auto">
            <a:xfrm>
              <a:off x="1063" y="1471"/>
              <a:ext cx="12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2859" name="Line 155"/>
            <p:cNvSpPr>
              <a:spLocks noChangeShapeType="1"/>
            </p:cNvSpPr>
            <p:nvPr/>
          </p:nvSpPr>
          <p:spPr bwMode="auto">
            <a:xfrm>
              <a:off x="1066" y="1207"/>
              <a:ext cx="128"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grpSp>
      <p:grpSp>
        <p:nvGrpSpPr>
          <p:cNvPr id="5" name="Group 156"/>
          <p:cNvGrpSpPr>
            <a:grpSpLocks/>
          </p:cNvGrpSpPr>
          <p:nvPr/>
        </p:nvGrpSpPr>
        <p:grpSpPr bwMode="auto">
          <a:xfrm>
            <a:off x="2048087" y="1566863"/>
            <a:ext cx="506744" cy="3848100"/>
            <a:chOff x="982" y="1053"/>
            <a:chExt cx="240" cy="2424"/>
          </a:xfrm>
          <a:effectLst/>
        </p:grpSpPr>
        <p:sp>
          <p:nvSpPr>
            <p:cNvPr id="72861" name="Rectangle 157"/>
            <p:cNvSpPr>
              <a:spLocks noChangeArrowheads="1"/>
            </p:cNvSpPr>
            <p:nvPr/>
          </p:nvSpPr>
          <p:spPr bwMode="auto">
            <a:xfrm>
              <a:off x="1075" y="3246"/>
              <a:ext cx="147" cy="231"/>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2</a:t>
              </a:r>
            </a:p>
          </p:txBody>
        </p:sp>
        <p:sp>
          <p:nvSpPr>
            <p:cNvPr id="72862" name="Rectangle 158"/>
            <p:cNvSpPr>
              <a:spLocks noChangeArrowheads="1"/>
            </p:cNvSpPr>
            <p:nvPr/>
          </p:nvSpPr>
          <p:spPr bwMode="auto">
            <a:xfrm>
              <a:off x="1075" y="2993"/>
              <a:ext cx="147" cy="231"/>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4</a:t>
              </a:r>
            </a:p>
          </p:txBody>
        </p:sp>
        <p:sp>
          <p:nvSpPr>
            <p:cNvPr id="72863" name="Rectangle 159"/>
            <p:cNvSpPr>
              <a:spLocks noChangeArrowheads="1"/>
            </p:cNvSpPr>
            <p:nvPr/>
          </p:nvSpPr>
          <p:spPr bwMode="auto">
            <a:xfrm>
              <a:off x="1075" y="2717"/>
              <a:ext cx="147" cy="231"/>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6</a:t>
              </a:r>
            </a:p>
          </p:txBody>
        </p:sp>
        <p:sp>
          <p:nvSpPr>
            <p:cNvPr id="72864" name="Rectangle 160"/>
            <p:cNvSpPr>
              <a:spLocks noChangeArrowheads="1"/>
            </p:cNvSpPr>
            <p:nvPr/>
          </p:nvSpPr>
          <p:spPr bwMode="auto">
            <a:xfrm>
              <a:off x="1075" y="2442"/>
              <a:ext cx="147" cy="231"/>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8</a:t>
              </a:r>
            </a:p>
          </p:txBody>
        </p:sp>
        <p:sp>
          <p:nvSpPr>
            <p:cNvPr id="72865" name="Rectangle 161"/>
            <p:cNvSpPr>
              <a:spLocks noChangeArrowheads="1"/>
            </p:cNvSpPr>
            <p:nvPr/>
          </p:nvSpPr>
          <p:spPr bwMode="auto">
            <a:xfrm>
              <a:off x="982" y="2166"/>
              <a:ext cx="208" cy="231"/>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10</a:t>
              </a:r>
            </a:p>
          </p:txBody>
        </p:sp>
        <p:sp>
          <p:nvSpPr>
            <p:cNvPr id="72866" name="Rectangle 162"/>
            <p:cNvSpPr>
              <a:spLocks noChangeArrowheads="1"/>
            </p:cNvSpPr>
            <p:nvPr/>
          </p:nvSpPr>
          <p:spPr bwMode="auto">
            <a:xfrm>
              <a:off x="982" y="1880"/>
              <a:ext cx="208" cy="231"/>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12</a:t>
              </a:r>
            </a:p>
          </p:txBody>
        </p:sp>
        <p:sp>
          <p:nvSpPr>
            <p:cNvPr id="72867" name="Rectangle 163"/>
            <p:cNvSpPr>
              <a:spLocks noChangeArrowheads="1"/>
            </p:cNvSpPr>
            <p:nvPr/>
          </p:nvSpPr>
          <p:spPr bwMode="auto">
            <a:xfrm>
              <a:off x="982" y="1604"/>
              <a:ext cx="208" cy="231"/>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14</a:t>
              </a:r>
            </a:p>
          </p:txBody>
        </p:sp>
        <p:sp>
          <p:nvSpPr>
            <p:cNvPr id="72868" name="Rectangle 164"/>
            <p:cNvSpPr>
              <a:spLocks noChangeArrowheads="1"/>
            </p:cNvSpPr>
            <p:nvPr/>
          </p:nvSpPr>
          <p:spPr bwMode="auto">
            <a:xfrm>
              <a:off x="982" y="1329"/>
              <a:ext cx="208" cy="231"/>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16</a:t>
              </a:r>
            </a:p>
          </p:txBody>
        </p:sp>
        <p:sp>
          <p:nvSpPr>
            <p:cNvPr id="72869" name="Rectangle 165"/>
            <p:cNvSpPr>
              <a:spLocks noChangeArrowheads="1"/>
            </p:cNvSpPr>
            <p:nvPr/>
          </p:nvSpPr>
          <p:spPr bwMode="auto">
            <a:xfrm>
              <a:off x="993" y="1053"/>
              <a:ext cx="208" cy="231"/>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18</a:t>
              </a:r>
            </a:p>
          </p:txBody>
        </p:sp>
      </p:grpSp>
      <p:sp>
        <p:nvSpPr>
          <p:cNvPr id="72870" name="Rectangle 166"/>
          <p:cNvSpPr>
            <a:spLocks noChangeArrowheads="1"/>
          </p:cNvSpPr>
          <p:nvPr/>
        </p:nvSpPr>
        <p:spPr bwMode="auto">
          <a:xfrm>
            <a:off x="9184722" y="5307014"/>
            <a:ext cx="1093249" cy="705321"/>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Parts</a:t>
            </a:r>
          </a:p>
          <a:p>
            <a:pPr algn="l">
              <a:defRPr/>
            </a:pPr>
            <a:r>
              <a:rPr lang="en-US" sz="2000" dirty="0">
                <a:solidFill>
                  <a:srgbClr val="000000"/>
                </a:solidFill>
                <a:effectLst/>
                <a:latin typeface="Arial" panose="020B0604020202020204" pitchFamily="34" charset="0"/>
                <a:cs typeface="Arial" panose="020B0604020202020204" pitchFamily="34" charset="0"/>
              </a:rPr>
              <a:t>Cost ($)</a:t>
            </a:r>
          </a:p>
        </p:txBody>
      </p:sp>
      <p:sp>
        <p:nvSpPr>
          <p:cNvPr id="72871" name="Line 167"/>
          <p:cNvSpPr>
            <a:spLocks noChangeShapeType="1"/>
          </p:cNvSpPr>
          <p:nvPr/>
        </p:nvSpPr>
        <p:spPr bwMode="auto">
          <a:xfrm flipV="1">
            <a:off x="2738526" y="1770064"/>
            <a:ext cx="0" cy="3883025"/>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2872" name="Rectangle 168"/>
          <p:cNvSpPr>
            <a:spLocks noChangeArrowheads="1"/>
          </p:cNvSpPr>
          <p:nvPr/>
        </p:nvSpPr>
        <p:spPr bwMode="auto">
          <a:xfrm>
            <a:off x="3397293" y="5229225"/>
            <a:ext cx="933252" cy="425450"/>
          </a:xfrm>
          <a:prstGeom prst="rect">
            <a:avLst/>
          </a:prstGeom>
          <a:solidFill>
            <a:schemeClr val="bg1">
              <a:lumMod val="75000"/>
            </a:schemeClr>
          </a:solidFill>
          <a:ln w="12700">
            <a:solidFill>
              <a:srgbClr val="000000"/>
            </a:solidFill>
            <a:miter lim="800000"/>
            <a:headEnd/>
            <a:tailEnd/>
          </a:ln>
          <a:effectLst/>
        </p:spPr>
        <p:txBody>
          <a:bodyPr wrap="none" anchor="ctr"/>
          <a:lstStyle/>
          <a:p>
            <a:pPr>
              <a:defRPr/>
            </a:pPr>
            <a:endParaRPr lang="en-US" dirty="0"/>
          </a:p>
        </p:txBody>
      </p:sp>
      <p:sp>
        <p:nvSpPr>
          <p:cNvPr id="72873" name="Rectangle 169"/>
          <p:cNvSpPr>
            <a:spLocks noChangeArrowheads="1"/>
          </p:cNvSpPr>
          <p:nvPr/>
        </p:nvSpPr>
        <p:spPr bwMode="auto">
          <a:xfrm>
            <a:off x="4328433" y="2859089"/>
            <a:ext cx="935364" cy="2795587"/>
          </a:xfrm>
          <a:prstGeom prst="rect">
            <a:avLst/>
          </a:prstGeom>
          <a:solidFill>
            <a:schemeClr val="bg1">
              <a:lumMod val="75000"/>
            </a:schemeClr>
          </a:solidFill>
          <a:ln w="12700">
            <a:solidFill>
              <a:srgbClr val="000000"/>
            </a:solidFill>
            <a:miter lim="800000"/>
            <a:headEnd/>
            <a:tailEnd/>
          </a:ln>
          <a:effectLst/>
        </p:spPr>
        <p:txBody>
          <a:bodyPr wrap="none" anchor="ctr"/>
          <a:lstStyle/>
          <a:p>
            <a:pPr>
              <a:defRPr/>
            </a:pPr>
            <a:endParaRPr lang="en-US" dirty="0"/>
          </a:p>
        </p:txBody>
      </p:sp>
      <p:sp>
        <p:nvSpPr>
          <p:cNvPr id="72874" name="Rectangle 170"/>
          <p:cNvSpPr>
            <a:spLocks noChangeArrowheads="1"/>
          </p:cNvSpPr>
          <p:nvPr/>
        </p:nvSpPr>
        <p:spPr bwMode="auto">
          <a:xfrm>
            <a:off x="5263797" y="2191983"/>
            <a:ext cx="933252" cy="3471863"/>
          </a:xfrm>
          <a:prstGeom prst="rect">
            <a:avLst/>
          </a:prstGeom>
          <a:solidFill>
            <a:schemeClr val="bg1">
              <a:lumMod val="75000"/>
            </a:schemeClr>
          </a:solidFill>
          <a:ln w="12700">
            <a:solidFill>
              <a:srgbClr val="000000"/>
            </a:solidFill>
            <a:miter lim="800000"/>
            <a:headEnd/>
            <a:tailEnd/>
          </a:ln>
          <a:effectLst/>
        </p:spPr>
        <p:txBody>
          <a:bodyPr wrap="none" anchor="ctr"/>
          <a:lstStyle/>
          <a:p>
            <a:pPr>
              <a:defRPr/>
            </a:pPr>
            <a:endParaRPr lang="en-US" dirty="0"/>
          </a:p>
        </p:txBody>
      </p:sp>
      <p:sp>
        <p:nvSpPr>
          <p:cNvPr id="72875" name="Rectangle 171"/>
          <p:cNvSpPr>
            <a:spLocks noChangeArrowheads="1"/>
          </p:cNvSpPr>
          <p:nvPr/>
        </p:nvSpPr>
        <p:spPr bwMode="auto">
          <a:xfrm>
            <a:off x="6197048" y="4200172"/>
            <a:ext cx="935363" cy="1463675"/>
          </a:xfrm>
          <a:prstGeom prst="rect">
            <a:avLst/>
          </a:prstGeom>
          <a:solidFill>
            <a:schemeClr val="bg1">
              <a:lumMod val="75000"/>
            </a:schemeClr>
          </a:solidFill>
          <a:ln w="12700">
            <a:solidFill>
              <a:srgbClr val="000000"/>
            </a:solidFill>
            <a:miter lim="800000"/>
            <a:headEnd/>
            <a:tailEnd/>
          </a:ln>
          <a:effectLst/>
        </p:spPr>
        <p:txBody>
          <a:bodyPr wrap="none" anchor="ctr"/>
          <a:lstStyle/>
          <a:p>
            <a:pPr>
              <a:defRPr/>
            </a:pPr>
            <a:endParaRPr lang="en-US" dirty="0"/>
          </a:p>
        </p:txBody>
      </p:sp>
      <p:sp>
        <p:nvSpPr>
          <p:cNvPr id="72876" name="Rectangle 172"/>
          <p:cNvSpPr>
            <a:spLocks noChangeArrowheads="1"/>
          </p:cNvSpPr>
          <p:nvPr/>
        </p:nvSpPr>
        <p:spPr bwMode="auto">
          <a:xfrm>
            <a:off x="7123966" y="4200172"/>
            <a:ext cx="935364" cy="1463675"/>
          </a:xfrm>
          <a:prstGeom prst="rect">
            <a:avLst/>
          </a:prstGeom>
          <a:solidFill>
            <a:schemeClr val="bg1">
              <a:lumMod val="75000"/>
            </a:schemeClr>
          </a:solidFill>
          <a:ln w="12700">
            <a:solidFill>
              <a:srgbClr val="000000"/>
            </a:solidFill>
            <a:miter lim="800000"/>
            <a:headEnd/>
            <a:tailEnd/>
          </a:ln>
          <a:effectLst/>
        </p:spPr>
        <p:txBody>
          <a:bodyPr wrap="none" anchor="ctr"/>
          <a:lstStyle/>
          <a:p>
            <a:pPr>
              <a:defRPr/>
            </a:pPr>
            <a:endParaRPr lang="en-US" dirty="0"/>
          </a:p>
        </p:txBody>
      </p:sp>
      <p:sp>
        <p:nvSpPr>
          <p:cNvPr id="72877" name="Rectangle 173"/>
          <p:cNvSpPr>
            <a:spLocks noChangeArrowheads="1"/>
          </p:cNvSpPr>
          <p:nvPr/>
        </p:nvSpPr>
        <p:spPr bwMode="auto">
          <a:xfrm rot="16200000">
            <a:off x="1059402" y="3343736"/>
            <a:ext cx="1394614"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Frequency</a:t>
            </a:r>
          </a:p>
        </p:txBody>
      </p:sp>
      <p:sp>
        <p:nvSpPr>
          <p:cNvPr id="72878" name="Rectangle 174"/>
          <p:cNvSpPr>
            <a:spLocks noChangeArrowheads="1"/>
          </p:cNvSpPr>
          <p:nvPr/>
        </p:nvSpPr>
        <p:spPr bwMode="auto">
          <a:xfrm>
            <a:off x="8059331" y="4617684"/>
            <a:ext cx="922694" cy="1046163"/>
          </a:xfrm>
          <a:prstGeom prst="rect">
            <a:avLst/>
          </a:prstGeom>
          <a:solidFill>
            <a:schemeClr val="bg1">
              <a:lumMod val="75000"/>
            </a:schemeClr>
          </a:solidFill>
          <a:ln w="12700">
            <a:solidFill>
              <a:srgbClr val="000000"/>
            </a:solidFill>
            <a:miter lim="800000"/>
            <a:headEnd/>
            <a:tailEnd/>
          </a:ln>
          <a:effectLst/>
        </p:spPr>
        <p:txBody>
          <a:bodyPr wrap="none" anchor="ctr"/>
          <a:lstStyle/>
          <a:p>
            <a:pPr>
              <a:defRPr/>
            </a:pPr>
            <a:endParaRPr lang="en-US" dirty="0"/>
          </a:p>
        </p:txBody>
      </p:sp>
      <p:sp>
        <p:nvSpPr>
          <p:cNvPr id="72879" name="Rectangle 175"/>
          <p:cNvSpPr>
            <a:spLocks noChangeArrowheads="1"/>
          </p:cNvSpPr>
          <p:nvPr/>
        </p:nvSpPr>
        <p:spPr bwMode="auto">
          <a:xfrm>
            <a:off x="3346618" y="5694364"/>
            <a:ext cx="5700792" cy="366767"/>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  50-59      60-69     70-79     </a:t>
            </a:r>
            <a:r>
              <a:rPr lang="en-US" sz="1200" dirty="0">
                <a:solidFill>
                  <a:srgbClr val="000000"/>
                </a:solidFill>
                <a:effectLst/>
                <a:latin typeface="Arial" panose="020B0604020202020204" pitchFamily="34" charset="0"/>
                <a:cs typeface="Arial" panose="020B0604020202020204" pitchFamily="34" charset="0"/>
              </a:rPr>
              <a:t> </a:t>
            </a:r>
            <a:r>
              <a:rPr lang="en-US" sz="800" dirty="0">
                <a:solidFill>
                  <a:srgbClr val="000000"/>
                </a:solidFill>
                <a:effectLst/>
                <a:latin typeface="Arial" panose="020B0604020202020204" pitchFamily="34" charset="0"/>
                <a:cs typeface="Arial" panose="020B0604020202020204" pitchFamily="34" charset="0"/>
              </a:rPr>
              <a:t> </a:t>
            </a:r>
            <a:r>
              <a:rPr lang="en-US" sz="1800" dirty="0">
                <a:solidFill>
                  <a:srgbClr val="000000"/>
                </a:solidFill>
                <a:effectLst/>
                <a:latin typeface="Arial" panose="020B0604020202020204" pitchFamily="34" charset="0"/>
                <a:cs typeface="Arial" panose="020B0604020202020204" pitchFamily="34" charset="0"/>
              </a:rPr>
              <a:t>80-89     90-99   100-110</a:t>
            </a:r>
          </a:p>
        </p:txBody>
      </p:sp>
      <p:grpSp>
        <p:nvGrpSpPr>
          <p:cNvPr id="6" name="Group 177"/>
          <p:cNvGrpSpPr>
            <a:grpSpLocks/>
          </p:cNvGrpSpPr>
          <p:nvPr/>
        </p:nvGrpSpPr>
        <p:grpSpPr bwMode="auto">
          <a:xfrm>
            <a:off x="2690983" y="5657234"/>
            <a:ext cx="6425083" cy="11113"/>
            <a:chOff x="1122" y="3629"/>
            <a:chExt cx="3435" cy="7"/>
          </a:xfrm>
          <a:effectLst/>
        </p:grpSpPr>
        <p:sp>
          <p:nvSpPr>
            <p:cNvPr id="72882" name="Line 178"/>
            <p:cNvSpPr>
              <a:spLocks noChangeShapeType="1"/>
            </p:cNvSpPr>
            <p:nvPr/>
          </p:nvSpPr>
          <p:spPr bwMode="auto">
            <a:xfrm flipV="1">
              <a:off x="1147" y="3629"/>
              <a:ext cx="3410" cy="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72886" name="Line 182"/>
            <p:cNvSpPr>
              <a:spLocks noChangeShapeType="1"/>
            </p:cNvSpPr>
            <p:nvPr/>
          </p:nvSpPr>
          <p:spPr bwMode="auto">
            <a:xfrm>
              <a:off x="1122" y="3636"/>
              <a:ext cx="60" cy="0"/>
            </a:xfrm>
            <a:prstGeom prst="line">
              <a:avLst/>
            </a:prstGeom>
            <a:noFill/>
            <a:ln w="12700">
              <a:solidFill>
                <a:schemeClr val="tx1"/>
              </a:solidFill>
              <a:round/>
              <a:headEnd/>
              <a:tailEnd/>
            </a:ln>
            <a:effectLst/>
          </p:spPr>
          <p:txBody>
            <a:bodyPr/>
            <a:lstStyle/>
            <a:p>
              <a:pPr>
                <a:defRPr/>
              </a:pPr>
              <a:endParaRPr lang="en-US" dirty="0"/>
            </a:p>
          </p:txBody>
        </p:sp>
      </p:grpSp>
      <p:sp>
        <p:nvSpPr>
          <p:cNvPr id="72887" name="Rectangle 183"/>
          <p:cNvSpPr>
            <a:spLocks noChangeArrowheads="1"/>
          </p:cNvSpPr>
          <p:nvPr/>
        </p:nvSpPr>
        <p:spPr bwMode="auto">
          <a:xfrm>
            <a:off x="4112594" y="1625600"/>
            <a:ext cx="3977935" cy="476250"/>
          </a:xfrm>
          <a:prstGeom prst="rect">
            <a:avLst/>
          </a:prstGeom>
          <a:noFill/>
          <a:ln w="12700">
            <a:noFill/>
            <a:miter lim="800000"/>
            <a:headEnd/>
            <a:tailEnd/>
          </a:ln>
          <a:effectLst/>
          <a:scene3d>
            <a:camera prst="orthographicFront">
              <a:rot lat="0" lon="0" rev="0"/>
            </a:camera>
            <a:lightRig rig="contrasting" dir="t">
              <a:rot lat="0" lon="0" rev="7800000"/>
            </a:lightRig>
          </a:scene3d>
          <a:sp3d>
            <a:bevelT w="139700" h="139700"/>
          </a:sp3d>
        </p:spPr>
        <p:txBody>
          <a:bodyPr wrap="none" anchor="ctr"/>
          <a:lstStyle/>
          <a:p>
            <a:pPr>
              <a:defRPr/>
            </a:pPr>
            <a:r>
              <a:rPr lang="en-US" sz="2400" u="sng" dirty="0">
                <a:solidFill>
                  <a:srgbClr val="000000"/>
                </a:solidFill>
                <a:effectLst/>
                <a:latin typeface="Arial" panose="020B0604020202020204" pitchFamily="34" charset="0"/>
                <a:cs typeface="Arial" panose="020B0604020202020204" pitchFamily="34" charset="0"/>
              </a:rPr>
              <a:t>Tune-up Parts Cost</a:t>
            </a:r>
          </a:p>
        </p:txBody>
      </p:sp>
      <p:sp>
        <p:nvSpPr>
          <p:cNvPr id="72888" name="Rectangle 184"/>
          <p:cNvSpPr>
            <a:spLocks noChangeArrowheads="1"/>
          </p:cNvSpPr>
          <p:nvPr/>
        </p:nvSpPr>
        <p:spPr bwMode="auto">
          <a:xfrm>
            <a:off x="923297" y="1146515"/>
            <a:ext cx="7330886" cy="569913"/>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Example:  Hudson Auto Repair</a:t>
            </a:r>
          </a:p>
        </p:txBody>
      </p:sp>
      <p:sp>
        <p:nvSpPr>
          <p:cNvPr id="7" name="Slide Number Placeholder 6"/>
          <p:cNvSpPr>
            <a:spLocks noGrp="1"/>
          </p:cNvSpPr>
          <p:nvPr>
            <p:ph type="sldNum" sz="quarter" idx="12"/>
          </p:nvPr>
        </p:nvSpPr>
        <p:spPr/>
        <p:txBody>
          <a:bodyPr/>
          <a:lstStyle/>
          <a:p>
            <a:fld id="{949EBC64-41CB-41B8-B6DF-9B1367312BD4}" type="slidenum">
              <a:rPr lang="en-US" smtClean="0"/>
              <a:t>29</a:t>
            </a:fld>
            <a:endParaRPr lang="en-US"/>
          </a:p>
        </p:txBody>
      </p:sp>
    </p:spTree>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12138" y="648687"/>
            <a:ext cx="10337562" cy="762000"/>
          </a:xfrm>
        </p:spPr>
        <p:txBody>
          <a:bodyPr>
            <a:normAutofit/>
          </a:bodyPr>
          <a:lstStyle/>
          <a:p>
            <a:pPr>
              <a:defRPr/>
            </a:pPr>
            <a:r>
              <a:rPr lang="en-US" sz="3200" dirty="0"/>
              <a:t>Summarizing Categorical Data</a:t>
            </a:r>
          </a:p>
        </p:txBody>
      </p:sp>
      <p:sp>
        <p:nvSpPr>
          <p:cNvPr id="6147" name="Rectangle 3"/>
          <p:cNvSpPr>
            <a:spLocks noGrp="1" noChangeArrowheads="1"/>
          </p:cNvSpPr>
          <p:nvPr>
            <p:ph idx="1"/>
          </p:nvPr>
        </p:nvSpPr>
        <p:spPr>
          <a:xfrm>
            <a:off x="924069" y="1280720"/>
            <a:ext cx="10356051" cy="3653695"/>
          </a:xfrm>
        </p:spPr>
        <p:txBody>
          <a:bodyPr/>
          <a:lstStyle/>
          <a:p>
            <a:pPr>
              <a:defRPr/>
            </a:pPr>
            <a:r>
              <a:rPr lang="en-US" dirty="0"/>
              <a:t>Frequency Distribution</a:t>
            </a:r>
          </a:p>
          <a:p>
            <a:pPr>
              <a:defRPr/>
            </a:pPr>
            <a:r>
              <a:rPr lang="en-US" dirty="0"/>
              <a:t>Relative Frequency Distribution</a:t>
            </a:r>
          </a:p>
          <a:p>
            <a:pPr>
              <a:defRPr/>
            </a:pPr>
            <a:r>
              <a:rPr lang="en-US" dirty="0"/>
              <a:t>Percent Frequency Distribution</a:t>
            </a:r>
          </a:p>
          <a:p>
            <a:pPr>
              <a:defRPr/>
            </a:pPr>
            <a:r>
              <a:rPr lang="en-US" dirty="0"/>
              <a:t>Bar Chart</a:t>
            </a:r>
          </a:p>
          <a:p>
            <a:pPr>
              <a:defRPr/>
            </a:pPr>
            <a:r>
              <a:rPr lang="en-US" dirty="0"/>
              <a:t>Pie Chart</a:t>
            </a:r>
          </a:p>
        </p:txBody>
      </p:sp>
      <p:sp>
        <p:nvSpPr>
          <p:cNvPr id="2" name="Slide Number Placeholder 1"/>
          <p:cNvSpPr>
            <a:spLocks noGrp="1"/>
          </p:cNvSpPr>
          <p:nvPr>
            <p:ph type="sldNum" sz="quarter" idx="12"/>
          </p:nvPr>
        </p:nvSpPr>
        <p:spPr/>
        <p:txBody>
          <a:bodyPr/>
          <a:lstStyle/>
          <a:p>
            <a:fld id="{949EBC64-41CB-41B8-B6DF-9B1367312BD4}" type="slidenum">
              <a:rPr lang="en-US" smtClean="0"/>
              <a:t>3</a:t>
            </a:fld>
            <a:endParaRPr lang="en-US"/>
          </a:p>
        </p:txBody>
      </p:sp>
    </p:spTree>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17999" y="2549562"/>
            <a:ext cx="7594899" cy="34316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666" name="Rectangle 2"/>
          <p:cNvSpPr>
            <a:spLocks noChangeArrowheads="1"/>
          </p:cNvSpPr>
          <p:nvPr/>
        </p:nvSpPr>
        <p:spPr bwMode="auto">
          <a:xfrm>
            <a:off x="919075" y="1223239"/>
            <a:ext cx="8732875" cy="487363"/>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Symmetric</a:t>
            </a:r>
          </a:p>
        </p:txBody>
      </p:sp>
      <p:sp>
        <p:nvSpPr>
          <p:cNvPr id="369667" name="Rectangle 3"/>
          <p:cNvSpPr>
            <a:spLocks noChangeArrowheads="1"/>
          </p:cNvSpPr>
          <p:nvPr/>
        </p:nvSpPr>
        <p:spPr bwMode="auto">
          <a:xfrm>
            <a:off x="912138" y="601583"/>
            <a:ext cx="10337562" cy="814387"/>
          </a:xfrm>
          <a:prstGeom prst="rect">
            <a:avLst/>
          </a:prstGeom>
          <a:noFill/>
          <a:ln w="12700">
            <a:noFill/>
            <a:miter lim="800000"/>
            <a:headEnd/>
            <a:tailEnd/>
          </a:ln>
          <a:effectLst/>
        </p:spPr>
        <p:txBody>
          <a:bodyPr lIns="90488" tIns="44450" rIns="90488" bIns="44450" anchor="ctr"/>
          <a:lstStyle/>
          <a:p>
            <a:pPr algn="l">
              <a:defRPr/>
            </a:pPr>
            <a:r>
              <a:rPr lang="en-US" sz="3200" dirty="0">
                <a:effectLst/>
                <a:latin typeface="+mn-lt"/>
                <a:cs typeface="Arial" panose="020B0604020202020204" pitchFamily="34" charset="0"/>
              </a:rPr>
              <a:t>Histograms Showing Skewness</a:t>
            </a:r>
          </a:p>
        </p:txBody>
      </p:sp>
      <p:sp>
        <p:nvSpPr>
          <p:cNvPr id="369696" name="Rectangle 32"/>
          <p:cNvSpPr>
            <a:spLocks noChangeArrowheads="1"/>
          </p:cNvSpPr>
          <p:nvPr/>
        </p:nvSpPr>
        <p:spPr bwMode="auto">
          <a:xfrm>
            <a:off x="879081" y="1635465"/>
            <a:ext cx="10337562" cy="1147763"/>
          </a:xfrm>
          <a:prstGeom prst="rect">
            <a:avLst/>
          </a:prstGeom>
          <a:noFill/>
          <a:ln w="12700">
            <a:noFill/>
            <a:miter lim="800000"/>
            <a:headEnd/>
            <a:tailEnd/>
          </a:ln>
          <a:effectLst/>
        </p:spPr>
        <p:txBody>
          <a:bodyPr lIns="90488" tIns="44450" rIns="90488" bIns="44450"/>
          <a:lstStyle/>
          <a:p>
            <a:pPr marL="800100" lvl="1"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Left tail is the mirror image of the right tail</a:t>
            </a:r>
          </a:p>
          <a:p>
            <a:pPr marL="800100" lvl="1"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Example:  </a:t>
            </a:r>
            <a:r>
              <a:rPr lang="en-US" sz="2400" u="sng" dirty="0">
                <a:solidFill>
                  <a:srgbClr val="000000"/>
                </a:solidFill>
                <a:effectLst/>
                <a:latin typeface="+mn-lt"/>
                <a:cs typeface="Arial" panose="020B0604020202020204" pitchFamily="34" charset="0"/>
              </a:rPr>
              <a:t>Heights of People</a:t>
            </a:r>
          </a:p>
        </p:txBody>
      </p:sp>
      <p:grpSp>
        <p:nvGrpSpPr>
          <p:cNvPr id="2" name="Group 5"/>
          <p:cNvGrpSpPr>
            <a:grpSpLocks/>
          </p:cNvGrpSpPr>
          <p:nvPr/>
        </p:nvGrpSpPr>
        <p:grpSpPr bwMode="auto">
          <a:xfrm>
            <a:off x="2998143" y="2951163"/>
            <a:ext cx="247038" cy="2317750"/>
            <a:chOff x="1681" y="1895"/>
            <a:chExt cx="117" cy="1460"/>
          </a:xfrm>
        </p:grpSpPr>
        <p:sp>
          <p:nvSpPr>
            <p:cNvPr id="369670" name="Line 6"/>
            <p:cNvSpPr>
              <a:spLocks noChangeShapeType="1"/>
            </p:cNvSpPr>
            <p:nvPr/>
          </p:nvSpPr>
          <p:spPr bwMode="auto">
            <a:xfrm>
              <a:off x="1681" y="3355"/>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69671" name="Line 7"/>
            <p:cNvSpPr>
              <a:spLocks noChangeShapeType="1"/>
            </p:cNvSpPr>
            <p:nvPr/>
          </p:nvSpPr>
          <p:spPr bwMode="auto">
            <a:xfrm>
              <a:off x="1681" y="3129"/>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69672" name="Line 8"/>
            <p:cNvSpPr>
              <a:spLocks noChangeShapeType="1"/>
            </p:cNvSpPr>
            <p:nvPr/>
          </p:nvSpPr>
          <p:spPr bwMode="auto">
            <a:xfrm>
              <a:off x="1681" y="288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69673" name="Line 9"/>
            <p:cNvSpPr>
              <a:spLocks noChangeShapeType="1"/>
            </p:cNvSpPr>
            <p:nvPr/>
          </p:nvSpPr>
          <p:spPr bwMode="auto">
            <a:xfrm>
              <a:off x="1681" y="2646"/>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69674" name="Line 10"/>
            <p:cNvSpPr>
              <a:spLocks noChangeShapeType="1"/>
            </p:cNvSpPr>
            <p:nvPr/>
          </p:nvSpPr>
          <p:spPr bwMode="auto">
            <a:xfrm>
              <a:off x="1681" y="239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69675" name="Line 11"/>
            <p:cNvSpPr>
              <a:spLocks noChangeShapeType="1"/>
            </p:cNvSpPr>
            <p:nvPr/>
          </p:nvSpPr>
          <p:spPr bwMode="auto">
            <a:xfrm>
              <a:off x="1681" y="214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69676" name="Line 12"/>
            <p:cNvSpPr>
              <a:spLocks noChangeShapeType="1"/>
            </p:cNvSpPr>
            <p:nvPr/>
          </p:nvSpPr>
          <p:spPr bwMode="auto">
            <a:xfrm>
              <a:off x="1681" y="1895"/>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grpSp>
      <p:sp>
        <p:nvSpPr>
          <p:cNvPr id="369677" name="Line 13"/>
          <p:cNvSpPr>
            <a:spLocks noChangeShapeType="1"/>
          </p:cNvSpPr>
          <p:nvPr/>
        </p:nvSpPr>
        <p:spPr bwMode="auto">
          <a:xfrm flipV="1">
            <a:off x="3118495" y="2957514"/>
            <a:ext cx="0" cy="2700337"/>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69678" name="Rectangle 14"/>
          <p:cNvSpPr>
            <a:spLocks noChangeArrowheads="1"/>
          </p:cNvSpPr>
          <p:nvPr/>
        </p:nvSpPr>
        <p:spPr bwMode="auto">
          <a:xfrm>
            <a:off x="3121662" y="5270500"/>
            <a:ext cx="853018" cy="388938"/>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69679" name="Rectangle 15"/>
          <p:cNvSpPr>
            <a:spLocks noChangeArrowheads="1"/>
          </p:cNvSpPr>
          <p:nvPr/>
        </p:nvSpPr>
        <p:spPr bwMode="auto">
          <a:xfrm>
            <a:off x="4798138" y="4143376"/>
            <a:ext cx="853018" cy="1516063"/>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69680" name="Rectangle 16"/>
          <p:cNvSpPr>
            <a:spLocks noChangeArrowheads="1"/>
          </p:cNvSpPr>
          <p:nvPr/>
        </p:nvSpPr>
        <p:spPr bwMode="auto">
          <a:xfrm>
            <a:off x="5645876" y="3487738"/>
            <a:ext cx="853018" cy="2171700"/>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69681" name="Rectangle 17"/>
          <p:cNvSpPr>
            <a:spLocks noChangeArrowheads="1"/>
          </p:cNvSpPr>
          <p:nvPr/>
        </p:nvSpPr>
        <p:spPr bwMode="auto">
          <a:xfrm>
            <a:off x="6498894" y="4141788"/>
            <a:ext cx="855130" cy="1517650"/>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69682" name="Rectangle 18"/>
          <p:cNvSpPr>
            <a:spLocks noChangeArrowheads="1"/>
          </p:cNvSpPr>
          <p:nvPr/>
        </p:nvSpPr>
        <p:spPr bwMode="auto">
          <a:xfrm>
            <a:off x="7351912" y="4845051"/>
            <a:ext cx="855130" cy="815975"/>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69683" name="Rectangle 19"/>
          <p:cNvSpPr>
            <a:spLocks noChangeArrowheads="1"/>
          </p:cNvSpPr>
          <p:nvPr/>
        </p:nvSpPr>
        <p:spPr bwMode="auto">
          <a:xfrm rot="16200000">
            <a:off x="984965" y="4133517"/>
            <a:ext cx="2383667"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dirty="0">
                <a:effectLst/>
                <a:latin typeface="Book Antiqua" pitchFamily="18" charset="0"/>
              </a:rPr>
              <a:t>Relative </a:t>
            </a:r>
            <a:r>
              <a:rPr lang="en-US" sz="2000" dirty="0">
                <a:solidFill>
                  <a:srgbClr val="000000"/>
                </a:solidFill>
                <a:effectLst/>
                <a:latin typeface="Arial" panose="020B0604020202020204" pitchFamily="34" charset="0"/>
                <a:cs typeface="Arial" panose="020B0604020202020204" pitchFamily="34" charset="0"/>
              </a:rPr>
              <a:t>Frequency</a:t>
            </a:r>
          </a:p>
        </p:txBody>
      </p:sp>
      <p:sp>
        <p:nvSpPr>
          <p:cNvPr id="369684" name="Rectangle 20"/>
          <p:cNvSpPr>
            <a:spLocks noChangeArrowheads="1"/>
          </p:cNvSpPr>
          <p:nvPr/>
        </p:nvSpPr>
        <p:spPr bwMode="auto">
          <a:xfrm>
            <a:off x="3955678" y="4827588"/>
            <a:ext cx="842460" cy="831850"/>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effectLst>
                <a:outerShdw blurRad="38100" dist="38100" dir="2700000" algn="tl">
                  <a:srgbClr val="000000"/>
                </a:outerShdw>
              </a:effectLst>
              <a:latin typeface="Book Antiqua" pitchFamily="18" charset="0"/>
            </a:endParaRPr>
          </a:p>
        </p:txBody>
      </p:sp>
      <p:grpSp>
        <p:nvGrpSpPr>
          <p:cNvPr id="3" name="Group 22"/>
          <p:cNvGrpSpPr>
            <a:grpSpLocks/>
          </p:cNvGrpSpPr>
          <p:nvPr/>
        </p:nvGrpSpPr>
        <p:grpSpPr bwMode="auto">
          <a:xfrm>
            <a:off x="2421719" y="2754313"/>
            <a:ext cx="527856" cy="3092480"/>
            <a:chOff x="1435" y="1789"/>
            <a:chExt cx="250" cy="1930"/>
          </a:xfrm>
        </p:grpSpPr>
        <p:sp>
          <p:nvSpPr>
            <p:cNvPr id="369687" name="Rectangle 23"/>
            <p:cNvSpPr>
              <a:spLocks noChangeArrowheads="1"/>
            </p:cNvSpPr>
            <p:nvPr/>
          </p:nvSpPr>
          <p:spPr bwMode="auto">
            <a:xfrm>
              <a:off x="1435" y="3259"/>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.05</a:t>
              </a:r>
            </a:p>
          </p:txBody>
        </p:sp>
        <p:sp>
          <p:nvSpPr>
            <p:cNvPr id="369688" name="Rectangle 24"/>
            <p:cNvSpPr>
              <a:spLocks noChangeArrowheads="1"/>
            </p:cNvSpPr>
            <p:nvPr/>
          </p:nvSpPr>
          <p:spPr bwMode="auto">
            <a:xfrm>
              <a:off x="1435" y="3033"/>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.10</a:t>
              </a:r>
            </a:p>
          </p:txBody>
        </p:sp>
        <p:sp>
          <p:nvSpPr>
            <p:cNvPr id="369689" name="Rectangle 25"/>
            <p:cNvSpPr>
              <a:spLocks noChangeArrowheads="1"/>
            </p:cNvSpPr>
            <p:nvPr/>
          </p:nvSpPr>
          <p:spPr bwMode="auto">
            <a:xfrm>
              <a:off x="1435" y="2785"/>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.15</a:t>
              </a:r>
            </a:p>
          </p:txBody>
        </p:sp>
        <p:sp>
          <p:nvSpPr>
            <p:cNvPr id="369690" name="Rectangle 26"/>
            <p:cNvSpPr>
              <a:spLocks noChangeArrowheads="1"/>
            </p:cNvSpPr>
            <p:nvPr/>
          </p:nvSpPr>
          <p:spPr bwMode="auto">
            <a:xfrm>
              <a:off x="1435" y="2539"/>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.20</a:t>
              </a:r>
            </a:p>
          </p:txBody>
        </p:sp>
        <p:sp>
          <p:nvSpPr>
            <p:cNvPr id="369691" name="Rectangle 27"/>
            <p:cNvSpPr>
              <a:spLocks noChangeArrowheads="1"/>
            </p:cNvSpPr>
            <p:nvPr/>
          </p:nvSpPr>
          <p:spPr bwMode="auto">
            <a:xfrm>
              <a:off x="1440" y="2292"/>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.25</a:t>
              </a:r>
            </a:p>
          </p:txBody>
        </p:sp>
        <p:sp>
          <p:nvSpPr>
            <p:cNvPr id="369692" name="Rectangle 28"/>
            <p:cNvSpPr>
              <a:spLocks noChangeArrowheads="1"/>
            </p:cNvSpPr>
            <p:nvPr/>
          </p:nvSpPr>
          <p:spPr bwMode="auto">
            <a:xfrm>
              <a:off x="1440" y="2042"/>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.30</a:t>
              </a:r>
            </a:p>
          </p:txBody>
        </p:sp>
        <p:sp>
          <p:nvSpPr>
            <p:cNvPr id="369693" name="Rectangle 29"/>
            <p:cNvSpPr>
              <a:spLocks noChangeArrowheads="1"/>
            </p:cNvSpPr>
            <p:nvPr/>
          </p:nvSpPr>
          <p:spPr bwMode="auto">
            <a:xfrm>
              <a:off x="1440" y="1789"/>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.35</a:t>
              </a:r>
            </a:p>
          </p:txBody>
        </p:sp>
        <p:sp>
          <p:nvSpPr>
            <p:cNvPr id="369694" name="Rectangle 30"/>
            <p:cNvSpPr>
              <a:spLocks noChangeArrowheads="1"/>
            </p:cNvSpPr>
            <p:nvPr/>
          </p:nvSpPr>
          <p:spPr bwMode="auto">
            <a:xfrm>
              <a:off x="1538" y="3490"/>
              <a:ext cx="147"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0</a:t>
              </a:r>
            </a:p>
          </p:txBody>
        </p:sp>
      </p:grpSp>
      <p:sp>
        <p:nvSpPr>
          <p:cNvPr id="369695" name="Rectangle 31"/>
          <p:cNvSpPr>
            <a:spLocks noChangeArrowheads="1"/>
          </p:cNvSpPr>
          <p:nvPr/>
        </p:nvSpPr>
        <p:spPr bwMode="auto">
          <a:xfrm>
            <a:off x="8207042" y="5267325"/>
            <a:ext cx="853018" cy="393700"/>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69698" name="Line 34"/>
          <p:cNvSpPr>
            <a:spLocks noChangeShapeType="1"/>
          </p:cNvSpPr>
          <p:nvPr/>
        </p:nvSpPr>
        <p:spPr bwMode="auto">
          <a:xfrm>
            <a:off x="3000255" y="5661025"/>
            <a:ext cx="6055582"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4" name="Slide Number Placeholder 3"/>
          <p:cNvSpPr>
            <a:spLocks noGrp="1"/>
          </p:cNvSpPr>
          <p:nvPr>
            <p:ph type="sldNum" sz="quarter" idx="12"/>
          </p:nvPr>
        </p:nvSpPr>
        <p:spPr/>
        <p:txBody>
          <a:bodyPr/>
          <a:lstStyle/>
          <a:p>
            <a:fld id="{949EBC64-41CB-41B8-B6DF-9B1367312BD4}" type="slidenum">
              <a:rPr lang="en-US" smtClean="0"/>
              <a:t>30</a:t>
            </a:fld>
            <a:endParaRPr lang="en-US"/>
          </a:p>
        </p:txBody>
      </p:sp>
    </p:spTree>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85748" y="2581835"/>
            <a:ext cx="7572728" cy="34209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690" name="Rectangle 2"/>
          <p:cNvSpPr>
            <a:spLocks noChangeArrowheads="1"/>
          </p:cNvSpPr>
          <p:nvPr/>
        </p:nvSpPr>
        <p:spPr bwMode="auto">
          <a:xfrm>
            <a:off x="912138" y="601583"/>
            <a:ext cx="10337562" cy="814387"/>
          </a:xfrm>
          <a:prstGeom prst="rect">
            <a:avLst/>
          </a:prstGeom>
          <a:noFill/>
          <a:ln w="12700">
            <a:noFill/>
            <a:miter lim="800000"/>
            <a:headEnd/>
            <a:tailEnd/>
          </a:ln>
          <a:effectLst/>
        </p:spPr>
        <p:txBody>
          <a:bodyPr lIns="90488" tIns="44450" rIns="90488" bIns="44450" anchor="ctr"/>
          <a:lstStyle/>
          <a:p>
            <a:pPr algn="l">
              <a:defRPr/>
            </a:pPr>
            <a:r>
              <a:rPr lang="en-US" sz="3200" dirty="0">
                <a:effectLst/>
                <a:latin typeface="+mn-lt"/>
                <a:cs typeface="Arial" panose="020B0604020202020204" pitchFamily="34" charset="0"/>
              </a:rPr>
              <a:t>Histograms Showing Skewness</a:t>
            </a:r>
          </a:p>
        </p:txBody>
      </p:sp>
      <p:sp>
        <p:nvSpPr>
          <p:cNvPr id="370691" name="Rectangle 3"/>
          <p:cNvSpPr>
            <a:spLocks noChangeArrowheads="1"/>
          </p:cNvSpPr>
          <p:nvPr/>
        </p:nvSpPr>
        <p:spPr bwMode="auto">
          <a:xfrm>
            <a:off x="925008" y="1233996"/>
            <a:ext cx="5692416" cy="490538"/>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Moderately Skewed Left</a:t>
            </a:r>
          </a:p>
        </p:txBody>
      </p:sp>
      <p:sp>
        <p:nvSpPr>
          <p:cNvPr id="370722" name="Rectangle 34"/>
          <p:cNvSpPr>
            <a:spLocks noChangeArrowheads="1"/>
          </p:cNvSpPr>
          <p:nvPr/>
        </p:nvSpPr>
        <p:spPr bwMode="auto">
          <a:xfrm>
            <a:off x="867358" y="1678496"/>
            <a:ext cx="7803846" cy="871538"/>
          </a:xfrm>
          <a:prstGeom prst="rect">
            <a:avLst/>
          </a:prstGeom>
          <a:noFill/>
          <a:ln w="12700">
            <a:noFill/>
            <a:miter lim="800000"/>
            <a:headEnd/>
            <a:tailEnd/>
          </a:ln>
          <a:effectLst/>
        </p:spPr>
        <p:txBody>
          <a:bodyPr lIns="90488" tIns="44450" rIns="90488" bIns="44450"/>
          <a:lstStyle/>
          <a:p>
            <a:pPr marL="800100" lvl="1"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A longer tail to the left</a:t>
            </a:r>
          </a:p>
          <a:p>
            <a:pPr marL="800100" lvl="1"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Example:   </a:t>
            </a:r>
            <a:r>
              <a:rPr lang="en-US" sz="2400" u="sng" dirty="0">
                <a:solidFill>
                  <a:srgbClr val="000000"/>
                </a:solidFill>
                <a:effectLst/>
                <a:latin typeface="+mn-lt"/>
                <a:cs typeface="Arial" panose="020B0604020202020204" pitchFamily="34" charset="0"/>
              </a:rPr>
              <a:t>Exam Scores</a:t>
            </a:r>
          </a:p>
        </p:txBody>
      </p:sp>
      <p:sp>
        <p:nvSpPr>
          <p:cNvPr id="370694" name="Rectangle 6"/>
          <p:cNvSpPr>
            <a:spLocks noChangeArrowheads="1"/>
          </p:cNvSpPr>
          <p:nvPr/>
        </p:nvSpPr>
        <p:spPr bwMode="auto">
          <a:xfrm>
            <a:off x="1698207" y="2670176"/>
            <a:ext cx="7660269" cy="3217863"/>
          </a:xfrm>
          <a:prstGeom prst="rect">
            <a:avLst/>
          </a:prstGeom>
          <a:noFill/>
          <a:ln w="6350">
            <a:noFill/>
            <a:miter lim="800000"/>
            <a:headEnd/>
            <a:tailEnd/>
          </a:ln>
          <a:effectLst>
            <a:outerShdw blurRad="44450" dist="27940" dir="5400000" algn="ctr">
              <a:srgbClr val="000000">
                <a:alpha val="32000"/>
              </a:srgbClr>
            </a:outerShdw>
          </a:effectLst>
        </p:spPr>
        <p:txBody>
          <a:bodyPr wrap="none" anchor="ctr"/>
          <a:lstStyle/>
          <a:p>
            <a:pPr>
              <a:defRPr/>
            </a:pPr>
            <a:endParaRPr lang="en-US" dirty="0"/>
          </a:p>
        </p:txBody>
      </p:sp>
      <p:sp>
        <p:nvSpPr>
          <p:cNvPr id="370705" name="Line 17"/>
          <p:cNvSpPr>
            <a:spLocks noChangeShapeType="1"/>
          </p:cNvSpPr>
          <p:nvPr/>
        </p:nvSpPr>
        <p:spPr bwMode="auto">
          <a:xfrm>
            <a:off x="2924949" y="5661025"/>
            <a:ext cx="6055582" cy="0"/>
          </a:xfrm>
          <a:prstGeom prst="line">
            <a:avLst/>
          </a:prstGeom>
          <a:noFill/>
          <a:ln w="12700">
            <a:noFill/>
            <a:round/>
            <a:headEnd/>
            <a:tailEnd/>
          </a:ln>
          <a:effectLst>
            <a:outerShdw blurRad="44450" dist="27940" dir="5400000" algn="ctr">
              <a:srgbClr val="000000">
                <a:alpha val="32000"/>
              </a:srgbClr>
            </a:outerShdw>
          </a:effectLst>
        </p:spPr>
        <p:txBody>
          <a:bodyPr wrap="none" anchor="ctr"/>
          <a:lstStyle/>
          <a:p>
            <a:pPr>
              <a:defRPr/>
            </a:pPr>
            <a:endParaRPr lang="en-US" dirty="0"/>
          </a:p>
        </p:txBody>
      </p:sp>
      <p:sp>
        <p:nvSpPr>
          <p:cNvPr id="370715" name="Rectangle 27"/>
          <p:cNvSpPr>
            <a:spLocks noChangeArrowheads="1"/>
          </p:cNvSpPr>
          <p:nvPr/>
        </p:nvSpPr>
        <p:spPr bwMode="auto">
          <a:xfrm>
            <a:off x="8127513" y="4760364"/>
            <a:ext cx="853018" cy="889000"/>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70716" name="Rectangle 28"/>
          <p:cNvSpPr>
            <a:spLocks noChangeArrowheads="1"/>
          </p:cNvSpPr>
          <p:nvPr/>
        </p:nvSpPr>
        <p:spPr bwMode="auto">
          <a:xfrm>
            <a:off x="3138204" y="5418028"/>
            <a:ext cx="853018" cy="233363"/>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70717" name="Rectangle 29"/>
          <p:cNvSpPr>
            <a:spLocks noChangeArrowheads="1"/>
          </p:cNvSpPr>
          <p:nvPr/>
        </p:nvSpPr>
        <p:spPr bwMode="auto">
          <a:xfrm>
            <a:off x="4829460" y="4605228"/>
            <a:ext cx="853018" cy="1046163"/>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70718" name="Rectangle 30"/>
          <p:cNvSpPr>
            <a:spLocks noChangeArrowheads="1"/>
          </p:cNvSpPr>
          <p:nvPr/>
        </p:nvSpPr>
        <p:spPr bwMode="auto">
          <a:xfrm>
            <a:off x="5682478" y="4203590"/>
            <a:ext cx="853018" cy="1447800"/>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70719" name="Rectangle 31"/>
          <p:cNvSpPr>
            <a:spLocks noChangeArrowheads="1"/>
          </p:cNvSpPr>
          <p:nvPr/>
        </p:nvSpPr>
        <p:spPr bwMode="auto">
          <a:xfrm>
            <a:off x="6451038" y="3625740"/>
            <a:ext cx="855129" cy="2025650"/>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70720" name="Rectangle 32"/>
          <p:cNvSpPr>
            <a:spLocks noChangeArrowheads="1"/>
          </p:cNvSpPr>
          <p:nvPr/>
        </p:nvSpPr>
        <p:spPr bwMode="auto">
          <a:xfrm>
            <a:off x="7306166" y="4265503"/>
            <a:ext cx="855130" cy="1387475"/>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70721" name="Rectangle 33"/>
          <p:cNvSpPr>
            <a:spLocks noChangeArrowheads="1"/>
          </p:cNvSpPr>
          <p:nvPr/>
        </p:nvSpPr>
        <p:spPr bwMode="auto">
          <a:xfrm>
            <a:off x="3984888" y="5035440"/>
            <a:ext cx="842460" cy="615950"/>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effectLst>
                <a:outerShdw blurRad="38100" dist="38100" dir="2700000" algn="tl">
                  <a:srgbClr val="000000"/>
                </a:outerShdw>
              </a:effectLst>
              <a:latin typeface="Book Antiqua" pitchFamily="18" charset="0"/>
            </a:endParaRPr>
          </a:p>
        </p:txBody>
      </p:sp>
      <p:grpSp>
        <p:nvGrpSpPr>
          <p:cNvPr id="36" name="Group 5"/>
          <p:cNvGrpSpPr>
            <a:grpSpLocks/>
          </p:cNvGrpSpPr>
          <p:nvPr/>
        </p:nvGrpSpPr>
        <p:grpSpPr bwMode="auto">
          <a:xfrm>
            <a:off x="2932493" y="2943909"/>
            <a:ext cx="247038" cy="2317750"/>
            <a:chOff x="1681" y="1895"/>
            <a:chExt cx="117" cy="1460"/>
          </a:xfrm>
        </p:grpSpPr>
        <p:sp>
          <p:nvSpPr>
            <p:cNvPr id="37" name="Line 6"/>
            <p:cNvSpPr>
              <a:spLocks noChangeShapeType="1"/>
            </p:cNvSpPr>
            <p:nvPr/>
          </p:nvSpPr>
          <p:spPr bwMode="auto">
            <a:xfrm>
              <a:off x="1681" y="3355"/>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8" name="Line 7"/>
            <p:cNvSpPr>
              <a:spLocks noChangeShapeType="1"/>
            </p:cNvSpPr>
            <p:nvPr/>
          </p:nvSpPr>
          <p:spPr bwMode="auto">
            <a:xfrm>
              <a:off x="1681" y="3129"/>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9" name="Line 8"/>
            <p:cNvSpPr>
              <a:spLocks noChangeShapeType="1"/>
            </p:cNvSpPr>
            <p:nvPr/>
          </p:nvSpPr>
          <p:spPr bwMode="auto">
            <a:xfrm>
              <a:off x="1681" y="288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40" name="Line 9"/>
            <p:cNvSpPr>
              <a:spLocks noChangeShapeType="1"/>
            </p:cNvSpPr>
            <p:nvPr/>
          </p:nvSpPr>
          <p:spPr bwMode="auto">
            <a:xfrm>
              <a:off x="1681" y="2646"/>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41" name="Line 10"/>
            <p:cNvSpPr>
              <a:spLocks noChangeShapeType="1"/>
            </p:cNvSpPr>
            <p:nvPr/>
          </p:nvSpPr>
          <p:spPr bwMode="auto">
            <a:xfrm>
              <a:off x="1681" y="239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42" name="Line 11"/>
            <p:cNvSpPr>
              <a:spLocks noChangeShapeType="1"/>
            </p:cNvSpPr>
            <p:nvPr/>
          </p:nvSpPr>
          <p:spPr bwMode="auto">
            <a:xfrm>
              <a:off x="1681" y="214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43" name="Line 12"/>
            <p:cNvSpPr>
              <a:spLocks noChangeShapeType="1"/>
            </p:cNvSpPr>
            <p:nvPr/>
          </p:nvSpPr>
          <p:spPr bwMode="auto">
            <a:xfrm>
              <a:off x="1681" y="1895"/>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grpSp>
      <p:sp>
        <p:nvSpPr>
          <p:cNvPr id="44" name="Line 13"/>
          <p:cNvSpPr>
            <a:spLocks noChangeShapeType="1"/>
          </p:cNvSpPr>
          <p:nvPr/>
        </p:nvSpPr>
        <p:spPr bwMode="auto">
          <a:xfrm flipV="1">
            <a:off x="3052845" y="2950260"/>
            <a:ext cx="0" cy="2700337"/>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45" name="Rectangle 19"/>
          <p:cNvSpPr>
            <a:spLocks noChangeArrowheads="1"/>
          </p:cNvSpPr>
          <p:nvPr/>
        </p:nvSpPr>
        <p:spPr bwMode="auto">
          <a:xfrm rot="16200000">
            <a:off x="914506" y="4126263"/>
            <a:ext cx="2393285"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Relative Frequency</a:t>
            </a:r>
          </a:p>
        </p:txBody>
      </p:sp>
      <p:grpSp>
        <p:nvGrpSpPr>
          <p:cNvPr id="46" name="Group 22"/>
          <p:cNvGrpSpPr>
            <a:grpSpLocks/>
          </p:cNvGrpSpPr>
          <p:nvPr/>
        </p:nvGrpSpPr>
        <p:grpSpPr bwMode="auto">
          <a:xfrm>
            <a:off x="2356069" y="2747059"/>
            <a:ext cx="527856" cy="3092480"/>
            <a:chOff x="1435" y="1789"/>
            <a:chExt cx="250" cy="1930"/>
          </a:xfrm>
          <a:effectLst/>
        </p:grpSpPr>
        <p:sp>
          <p:nvSpPr>
            <p:cNvPr id="47" name="Rectangle 23"/>
            <p:cNvSpPr>
              <a:spLocks noChangeArrowheads="1"/>
            </p:cNvSpPr>
            <p:nvPr/>
          </p:nvSpPr>
          <p:spPr bwMode="auto">
            <a:xfrm>
              <a:off x="1435" y="3259"/>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.05</a:t>
              </a:r>
            </a:p>
          </p:txBody>
        </p:sp>
        <p:sp>
          <p:nvSpPr>
            <p:cNvPr id="48" name="Rectangle 24"/>
            <p:cNvSpPr>
              <a:spLocks noChangeArrowheads="1"/>
            </p:cNvSpPr>
            <p:nvPr/>
          </p:nvSpPr>
          <p:spPr bwMode="auto">
            <a:xfrm>
              <a:off x="1435" y="3033"/>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.10</a:t>
              </a:r>
            </a:p>
          </p:txBody>
        </p:sp>
        <p:sp>
          <p:nvSpPr>
            <p:cNvPr id="49" name="Rectangle 25"/>
            <p:cNvSpPr>
              <a:spLocks noChangeArrowheads="1"/>
            </p:cNvSpPr>
            <p:nvPr/>
          </p:nvSpPr>
          <p:spPr bwMode="auto">
            <a:xfrm>
              <a:off x="1435" y="2785"/>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.15</a:t>
              </a:r>
            </a:p>
          </p:txBody>
        </p:sp>
        <p:sp>
          <p:nvSpPr>
            <p:cNvPr id="50" name="Rectangle 26"/>
            <p:cNvSpPr>
              <a:spLocks noChangeArrowheads="1"/>
            </p:cNvSpPr>
            <p:nvPr/>
          </p:nvSpPr>
          <p:spPr bwMode="auto">
            <a:xfrm>
              <a:off x="1435" y="2539"/>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.20</a:t>
              </a:r>
            </a:p>
          </p:txBody>
        </p:sp>
        <p:sp>
          <p:nvSpPr>
            <p:cNvPr id="51" name="Rectangle 27"/>
            <p:cNvSpPr>
              <a:spLocks noChangeArrowheads="1"/>
            </p:cNvSpPr>
            <p:nvPr/>
          </p:nvSpPr>
          <p:spPr bwMode="auto">
            <a:xfrm>
              <a:off x="1440" y="2292"/>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.25</a:t>
              </a:r>
            </a:p>
          </p:txBody>
        </p:sp>
        <p:sp>
          <p:nvSpPr>
            <p:cNvPr id="52" name="Rectangle 28"/>
            <p:cNvSpPr>
              <a:spLocks noChangeArrowheads="1"/>
            </p:cNvSpPr>
            <p:nvPr/>
          </p:nvSpPr>
          <p:spPr bwMode="auto">
            <a:xfrm>
              <a:off x="1440" y="2036"/>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.30</a:t>
              </a:r>
            </a:p>
          </p:txBody>
        </p:sp>
        <p:sp>
          <p:nvSpPr>
            <p:cNvPr id="53" name="Rectangle 29"/>
            <p:cNvSpPr>
              <a:spLocks noChangeArrowheads="1"/>
            </p:cNvSpPr>
            <p:nvPr/>
          </p:nvSpPr>
          <p:spPr bwMode="auto">
            <a:xfrm>
              <a:off x="1440" y="1789"/>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.35</a:t>
              </a:r>
            </a:p>
          </p:txBody>
        </p:sp>
        <p:sp>
          <p:nvSpPr>
            <p:cNvPr id="54" name="Rectangle 30"/>
            <p:cNvSpPr>
              <a:spLocks noChangeArrowheads="1"/>
            </p:cNvSpPr>
            <p:nvPr/>
          </p:nvSpPr>
          <p:spPr bwMode="auto">
            <a:xfrm>
              <a:off x="1538" y="3490"/>
              <a:ext cx="147"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0</a:t>
              </a:r>
            </a:p>
          </p:txBody>
        </p:sp>
      </p:grpSp>
      <p:sp>
        <p:nvSpPr>
          <p:cNvPr id="55" name="Line 34"/>
          <p:cNvSpPr>
            <a:spLocks noChangeShapeType="1"/>
          </p:cNvSpPr>
          <p:nvPr/>
        </p:nvSpPr>
        <p:spPr bwMode="auto">
          <a:xfrm>
            <a:off x="2934605" y="5653771"/>
            <a:ext cx="6055582"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2" name="Slide Number Placeholder 1"/>
          <p:cNvSpPr>
            <a:spLocks noGrp="1"/>
          </p:cNvSpPr>
          <p:nvPr>
            <p:ph type="sldNum" sz="quarter" idx="12"/>
          </p:nvPr>
        </p:nvSpPr>
        <p:spPr/>
        <p:txBody>
          <a:bodyPr/>
          <a:lstStyle/>
          <a:p>
            <a:fld id="{949EBC64-41CB-41B8-B6DF-9B1367312BD4}" type="slidenum">
              <a:rPr lang="en-US" smtClean="0"/>
              <a:t>31</a:t>
            </a:fld>
            <a:endParaRPr lang="en-US"/>
          </a:p>
        </p:txBody>
      </p:sp>
    </p:spTree>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38172" y="2592593"/>
            <a:ext cx="7596261" cy="343168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714" name="Rectangle 2"/>
          <p:cNvSpPr>
            <a:spLocks noChangeArrowheads="1"/>
          </p:cNvSpPr>
          <p:nvPr/>
        </p:nvSpPr>
        <p:spPr bwMode="auto">
          <a:xfrm>
            <a:off x="925008" y="1233996"/>
            <a:ext cx="7466017" cy="503238"/>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Moderately Right Skewed</a:t>
            </a:r>
          </a:p>
        </p:txBody>
      </p:sp>
      <p:sp>
        <p:nvSpPr>
          <p:cNvPr id="371747" name="Rectangle 35"/>
          <p:cNvSpPr>
            <a:spLocks noChangeArrowheads="1"/>
          </p:cNvSpPr>
          <p:nvPr/>
        </p:nvSpPr>
        <p:spPr bwMode="auto">
          <a:xfrm>
            <a:off x="914249" y="1656980"/>
            <a:ext cx="8062345" cy="935038"/>
          </a:xfrm>
          <a:prstGeom prst="rect">
            <a:avLst/>
          </a:prstGeom>
          <a:noFill/>
          <a:ln w="12700">
            <a:noFill/>
            <a:miter lim="800000"/>
            <a:headEnd/>
            <a:tailEnd/>
          </a:ln>
          <a:effectLst/>
        </p:spPr>
        <p:txBody>
          <a:bodyPr lIns="90488" tIns="44450" rIns="90488" bIns="44450"/>
          <a:lstStyle/>
          <a:p>
            <a:pPr marL="800100" lvl="1"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A Longer tail to the right</a:t>
            </a:r>
          </a:p>
          <a:p>
            <a:pPr marL="800100" lvl="1"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Example:   </a:t>
            </a:r>
            <a:r>
              <a:rPr lang="en-US" sz="2400" u="sng" dirty="0">
                <a:solidFill>
                  <a:srgbClr val="000000"/>
                </a:solidFill>
                <a:effectLst/>
                <a:latin typeface="+mn-lt"/>
                <a:cs typeface="Arial" panose="020B0604020202020204" pitchFamily="34" charset="0"/>
              </a:rPr>
              <a:t>Housing Values  </a:t>
            </a:r>
          </a:p>
        </p:txBody>
      </p:sp>
      <p:sp>
        <p:nvSpPr>
          <p:cNvPr id="371729" name="Line 17"/>
          <p:cNvSpPr>
            <a:spLocks noChangeShapeType="1"/>
          </p:cNvSpPr>
          <p:nvPr/>
        </p:nvSpPr>
        <p:spPr bwMode="auto">
          <a:xfrm>
            <a:off x="3054045" y="5661025"/>
            <a:ext cx="6080919" cy="0"/>
          </a:xfrm>
          <a:prstGeom prst="line">
            <a:avLst/>
          </a:prstGeom>
          <a:no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dirty="0"/>
          </a:p>
        </p:txBody>
      </p:sp>
      <p:sp>
        <p:nvSpPr>
          <p:cNvPr id="371739" name="Rectangle 27"/>
          <p:cNvSpPr>
            <a:spLocks noChangeArrowheads="1"/>
          </p:cNvSpPr>
          <p:nvPr/>
        </p:nvSpPr>
        <p:spPr bwMode="auto">
          <a:xfrm flipH="1">
            <a:off x="8284057" y="5397500"/>
            <a:ext cx="853018" cy="261938"/>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71740" name="Rectangle 28"/>
          <p:cNvSpPr>
            <a:spLocks noChangeArrowheads="1"/>
          </p:cNvSpPr>
          <p:nvPr/>
        </p:nvSpPr>
        <p:spPr bwMode="auto">
          <a:xfrm flipH="1">
            <a:off x="6597025" y="4597400"/>
            <a:ext cx="853018" cy="1062038"/>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71741" name="Rectangle 29"/>
          <p:cNvSpPr>
            <a:spLocks noChangeArrowheads="1"/>
          </p:cNvSpPr>
          <p:nvPr/>
        </p:nvSpPr>
        <p:spPr bwMode="auto">
          <a:xfrm flipH="1">
            <a:off x="5744007" y="4125913"/>
            <a:ext cx="853018" cy="1535112"/>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71742" name="Rectangle 30"/>
          <p:cNvSpPr>
            <a:spLocks noChangeArrowheads="1"/>
          </p:cNvSpPr>
          <p:nvPr/>
        </p:nvSpPr>
        <p:spPr bwMode="auto">
          <a:xfrm flipH="1">
            <a:off x="4888877" y="3562351"/>
            <a:ext cx="855130" cy="2098675"/>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71743" name="Rectangle 31"/>
          <p:cNvSpPr>
            <a:spLocks noChangeArrowheads="1"/>
          </p:cNvSpPr>
          <p:nvPr/>
        </p:nvSpPr>
        <p:spPr bwMode="auto">
          <a:xfrm flipH="1">
            <a:off x="4035859" y="4344988"/>
            <a:ext cx="855130" cy="1314450"/>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71744" name="Rectangle 32"/>
          <p:cNvSpPr>
            <a:spLocks noChangeArrowheads="1"/>
          </p:cNvSpPr>
          <p:nvPr/>
        </p:nvSpPr>
        <p:spPr bwMode="auto">
          <a:xfrm flipH="1">
            <a:off x="7454266" y="5059363"/>
            <a:ext cx="842460" cy="601662"/>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effectLst>
                <a:outerShdw blurRad="38100" dist="38100" dir="2700000" algn="tl">
                  <a:srgbClr val="000000"/>
                </a:outerShdw>
              </a:effectLst>
              <a:latin typeface="Book Antiqua" pitchFamily="18" charset="0"/>
            </a:endParaRPr>
          </a:p>
        </p:txBody>
      </p:sp>
      <p:sp>
        <p:nvSpPr>
          <p:cNvPr id="371745" name="Rectangle 33"/>
          <p:cNvSpPr>
            <a:spLocks noChangeArrowheads="1"/>
          </p:cNvSpPr>
          <p:nvPr/>
        </p:nvSpPr>
        <p:spPr bwMode="auto">
          <a:xfrm flipH="1">
            <a:off x="3182842" y="4908551"/>
            <a:ext cx="853018" cy="758825"/>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grpSp>
        <p:nvGrpSpPr>
          <p:cNvPr id="36" name="Group 5"/>
          <p:cNvGrpSpPr>
            <a:grpSpLocks/>
          </p:cNvGrpSpPr>
          <p:nvPr/>
        </p:nvGrpSpPr>
        <p:grpSpPr bwMode="auto">
          <a:xfrm>
            <a:off x="3051933" y="2951163"/>
            <a:ext cx="247038" cy="2317750"/>
            <a:chOff x="1681" y="1895"/>
            <a:chExt cx="117" cy="1460"/>
          </a:xfrm>
        </p:grpSpPr>
        <p:sp>
          <p:nvSpPr>
            <p:cNvPr id="37" name="Line 6"/>
            <p:cNvSpPr>
              <a:spLocks noChangeShapeType="1"/>
            </p:cNvSpPr>
            <p:nvPr/>
          </p:nvSpPr>
          <p:spPr bwMode="auto">
            <a:xfrm>
              <a:off x="1681" y="3355"/>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8" name="Line 7"/>
            <p:cNvSpPr>
              <a:spLocks noChangeShapeType="1"/>
            </p:cNvSpPr>
            <p:nvPr/>
          </p:nvSpPr>
          <p:spPr bwMode="auto">
            <a:xfrm>
              <a:off x="1681" y="3129"/>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9" name="Line 8"/>
            <p:cNvSpPr>
              <a:spLocks noChangeShapeType="1"/>
            </p:cNvSpPr>
            <p:nvPr/>
          </p:nvSpPr>
          <p:spPr bwMode="auto">
            <a:xfrm>
              <a:off x="1681" y="288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40" name="Line 9"/>
            <p:cNvSpPr>
              <a:spLocks noChangeShapeType="1"/>
            </p:cNvSpPr>
            <p:nvPr/>
          </p:nvSpPr>
          <p:spPr bwMode="auto">
            <a:xfrm>
              <a:off x="1681" y="2646"/>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41" name="Line 10"/>
            <p:cNvSpPr>
              <a:spLocks noChangeShapeType="1"/>
            </p:cNvSpPr>
            <p:nvPr/>
          </p:nvSpPr>
          <p:spPr bwMode="auto">
            <a:xfrm>
              <a:off x="1681" y="239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42" name="Line 11"/>
            <p:cNvSpPr>
              <a:spLocks noChangeShapeType="1"/>
            </p:cNvSpPr>
            <p:nvPr/>
          </p:nvSpPr>
          <p:spPr bwMode="auto">
            <a:xfrm>
              <a:off x="1681" y="214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43" name="Line 12"/>
            <p:cNvSpPr>
              <a:spLocks noChangeShapeType="1"/>
            </p:cNvSpPr>
            <p:nvPr/>
          </p:nvSpPr>
          <p:spPr bwMode="auto">
            <a:xfrm>
              <a:off x="1681" y="1895"/>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grpSp>
      <p:sp>
        <p:nvSpPr>
          <p:cNvPr id="44" name="Line 13"/>
          <p:cNvSpPr>
            <a:spLocks noChangeShapeType="1"/>
          </p:cNvSpPr>
          <p:nvPr/>
        </p:nvSpPr>
        <p:spPr bwMode="auto">
          <a:xfrm flipV="1">
            <a:off x="3172285" y="2957514"/>
            <a:ext cx="0" cy="2700337"/>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45" name="Rectangle 19"/>
          <p:cNvSpPr>
            <a:spLocks noChangeArrowheads="1"/>
          </p:cNvSpPr>
          <p:nvPr/>
        </p:nvSpPr>
        <p:spPr bwMode="auto">
          <a:xfrm rot="16200000">
            <a:off x="1033946" y="4133517"/>
            <a:ext cx="2393285"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Relative Frequency</a:t>
            </a:r>
          </a:p>
        </p:txBody>
      </p:sp>
      <p:grpSp>
        <p:nvGrpSpPr>
          <p:cNvPr id="46" name="Group 22"/>
          <p:cNvGrpSpPr>
            <a:grpSpLocks/>
          </p:cNvGrpSpPr>
          <p:nvPr/>
        </p:nvGrpSpPr>
        <p:grpSpPr bwMode="auto">
          <a:xfrm>
            <a:off x="2475509" y="2754313"/>
            <a:ext cx="527856" cy="3092480"/>
            <a:chOff x="1435" y="1789"/>
            <a:chExt cx="250" cy="1930"/>
          </a:xfrm>
          <a:effectLst/>
        </p:grpSpPr>
        <p:sp>
          <p:nvSpPr>
            <p:cNvPr id="47" name="Rectangle 23"/>
            <p:cNvSpPr>
              <a:spLocks noChangeArrowheads="1"/>
            </p:cNvSpPr>
            <p:nvPr/>
          </p:nvSpPr>
          <p:spPr bwMode="auto">
            <a:xfrm>
              <a:off x="1435" y="3259"/>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.05</a:t>
              </a:r>
            </a:p>
          </p:txBody>
        </p:sp>
        <p:sp>
          <p:nvSpPr>
            <p:cNvPr id="48" name="Rectangle 24"/>
            <p:cNvSpPr>
              <a:spLocks noChangeArrowheads="1"/>
            </p:cNvSpPr>
            <p:nvPr/>
          </p:nvSpPr>
          <p:spPr bwMode="auto">
            <a:xfrm>
              <a:off x="1435" y="3033"/>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.10</a:t>
              </a:r>
            </a:p>
          </p:txBody>
        </p:sp>
        <p:sp>
          <p:nvSpPr>
            <p:cNvPr id="49" name="Rectangle 25"/>
            <p:cNvSpPr>
              <a:spLocks noChangeArrowheads="1"/>
            </p:cNvSpPr>
            <p:nvPr/>
          </p:nvSpPr>
          <p:spPr bwMode="auto">
            <a:xfrm>
              <a:off x="1435" y="2785"/>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.15</a:t>
              </a:r>
            </a:p>
          </p:txBody>
        </p:sp>
        <p:sp>
          <p:nvSpPr>
            <p:cNvPr id="50" name="Rectangle 26"/>
            <p:cNvSpPr>
              <a:spLocks noChangeArrowheads="1"/>
            </p:cNvSpPr>
            <p:nvPr/>
          </p:nvSpPr>
          <p:spPr bwMode="auto">
            <a:xfrm>
              <a:off x="1435" y="2539"/>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.20</a:t>
              </a:r>
            </a:p>
          </p:txBody>
        </p:sp>
        <p:sp>
          <p:nvSpPr>
            <p:cNvPr id="51" name="Rectangle 27"/>
            <p:cNvSpPr>
              <a:spLocks noChangeArrowheads="1"/>
            </p:cNvSpPr>
            <p:nvPr/>
          </p:nvSpPr>
          <p:spPr bwMode="auto">
            <a:xfrm>
              <a:off x="1440" y="2292"/>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.25</a:t>
              </a:r>
            </a:p>
          </p:txBody>
        </p:sp>
        <p:sp>
          <p:nvSpPr>
            <p:cNvPr id="52" name="Rectangle 28"/>
            <p:cNvSpPr>
              <a:spLocks noChangeArrowheads="1"/>
            </p:cNvSpPr>
            <p:nvPr/>
          </p:nvSpPr>
          <p:spPr bwMode="auto">
            <a:xfrm>
              <a:off x="1440" y="2036"/>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.30</a:t>
              </a:r>
            </a:p>
          </p:txBody>
        </p:sp>
        <p:sp>
          <p:nvSpPr>
            <p:cNvPr id="53" name="Rectangle 29"/>
            <p:cNvSpPr>
              <a:spLocks noChangeArrowheads="1"/>
            </p:cNvSpPr>
            <p:nvPr/>
          </p:nvSpPr>
          <p:spPr bwMode="auto">
            <a:xfrm>
              <a:off x="1440" y="1789"/>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.35</a:t>
              </a:r>
            </a:p>
          </p:txBody>
        </p:sp>
        <p:sp>
          <p:nvSpPr>
            <p:cNvPr id="54" name="Rectangle 30"/>
            <p:cNvSpPr>
              <a:spLocks noChangeArrowheads="1"/>
            </p:cNvSpPr>
            <p:nvPr/>
          </p:nvSpPr>
          <p:spPr bwMode="auto">
            <a:xfrm>
              <a:off x="1538" y="3490"/>
              <a:ext cx="147"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0</a:t>
              </a:r>
            </a:p>
          </p:txBody>
        </p:sp>
      </p:grpSp>
      <p:sp>
        <p:nvSpPr>
          <p:cNvPr id="55" name="Line 34"/>
          <p:cNvSpPr>
            <a:spLocks noChangeShapeType="1"/>
          </p:cNvSpPr>
          <p:nvPr/>
        </p:nvSpPr>
        <p:spPr bwMode="auto">
          <a:xfrm>
            <a:off x="3054045" y="5661025"/>
            <a:ext cx="6055582"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2" name="Slide Number Placeholder 1"/>
          <p:cNvSpPr>
            <a:spLocks noGrp="1"/>
          </p:cNvSpPr>
          <p:nvPr>
            <p:ph type="sldNum" sz="quarter" idx="12"/>
          </p:nvPr>
        </p:nvSpPr>
        <p:spPr/>
        <p:txBody>
          <a:bodyPr/>
          <a:lstStyle/>
          <a:p>
            <a:fld id="{949EBC64-41CB-41B8-B6DF-9B1367312BD4}" type="slidenum">
              <a:rPr lang="en-US" smtClean="0"/>
              <a:t>32</a:t>
            </a:fld>
            <a:endParaRPr lang="en-US"/>
          </a:p>
        </p:txBody>
      </p:sp>
      <p:sp>
        <p:nvSpPr>
          <p:cNvPr id="35" name="Rectangle 2"/>
          <p:cNvSpPr>
            <a:spLocks noChangeArrowheads="1"/>
          </p:cNvSpPr>
          <p:nvPr/>
        </p:nvSpPr>
        <p:spPr bwMode="auto">
          <a:xfrm>
            <a:off x="912138" y="601583"/>
            <a:ext cx="10337562" cy="814387"/>
          </a:xfrm>
          <a:prstGeom prst="rect">
            <a:avLst/>
          </a:prstGeom>
          <a:noFill/>
          <a:ln w="12700">
            <a:noFill/>
            <a:miter lim="800000"/>
            <a:headEnd/>
            <a:tailEnd/>
          </a:ln>
          <a:effectLst/>
        </p:spPr>
        <p:txBody>
          <a:bodyPr lIns="90488" tIns="44450" rIns="90488" bIns="44450" anchor="ctr"/>
          <a:lstStyle/>
          <a:p>
            <a:pPr algn="l">
              <a:defRPr/>
            </a:pPr>
            <a:r>
              <a:rPr lang="en-US" sz="3200" dirty="0">
                <a:effectLst/>
                <a:latin typeface="+mn-lt"/>
                <a:cs typeface="Arial" panose="020B0604020202020204" pitchFamily="34" charset="0"/>
              </a:rPr>
              <a:t>Histograms Showing Skewness</a:t>
            </a:r>
          </a:p>
        </p:txBody>
      </p:sp>
    </p:spTree>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50315" y="2614107"/>
            <a:ext cx="9144000" cy="33348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739" name="Rectangle 3"/>
          <p:cNvSpPr>
            <a:spLocks noChangeArrowheads="1"/>
          </p:cNvSpPr>
          <p:nvPr/>
        </p:nvSpPr>
        <p:spPr bwMode="auto">
          <a:xfrm>
            <a:off x="925008" y="1233996"/>
            <a:ext cx="7972760" cy="515938"/>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Highly Skewed Right</a:t>
            </a:r>
          </a:p>
        </p:txBody>
      </p:sp>
      <p:sp>
        <p:nvSpPr>
          <p:cNvPr id="372773" name="Rectangle 37"/>
          <p:cNvSpPr>
            <a:spLocks noChangeArrowheads="1"/>
          </p:cNvSpPr>
          <p:nvPr/>
        </p:nvSpPr>
        <p:spPr bwMode="auto">
          <a:xfrm>
            <a:off x="931142" y="1667738"/>
            <a:ext cx="10337562" cy="947738"/>
          </a:xfrm>
          <a:prstGeom prst="rect">
            <a:avLst/>
          </a:prstGeom>
          <a:noFill/>
          <a:ln w="12700">
            <a:noFill/>
            <a:miter lim="800000"/>
            <a:headEnd/>
            <a:tailEnd/>
          </a:ln>
          <a:effectLst/>
        </p:spPr>
        <p:txBody>
          <a:bodyPr lIns="90488" tIns="44450" rIns="90488" bIns="44450"/>
          <a:lstStyle/>
          <a:p>
            <a:pPr marL="800100" lvl="1"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A very long tail to the right</a:t>
            </a:r>
          </a:p>
          <a:p>
            <a:pPr marL="800100" lvl="1" indent="-342900" algn="l">
              <a:spcBef>
                <a:spcPct val="20000"/>
              </a:spcBef>
              <a:buSzPct val="100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Example:   </a:t>
            </a:r>
            <a:r>
              <a:rPr lang="en-US" sz="2400" u="sng" dirty="0">
                <a:solidFill>
                  <a:srgbClr val="000000"/>
                </a:solidFill>
                <a:effectLst/>
                <a:latin typeface="+mn-lt"/>
                <a:cs typeface="Arial" panose="020B0604020202020204" pitchFamily="34" charset="0"/>
              </a:rPr>
              <a:t>Executive Salaries</a:t>
            </a:r>
          </a:p>
        </p:txBody>
      </p:sp>
      <p:sp>
        <p:nvSpPr>
          <p:cNvPr id="372753" name="Line 17"/>
          <p:cNvSpPr>
            <a:spLocks noChangeShapeType="1"/>
          </p:cNvSpPr>
          <p:nvPr/>
        </p:nvSpPr>
        <p:spPr bwMode="auto">
          <a:xfrm flipV="1">
            <a:off x="2943335" y="5617992"/>
            <a:ext cx="7797512" cy="0"/>
          </a:xfrm>
          <a:prstGeom prst="line">
            <a:avLst/>
          </a:prstGeom>
          <a:no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dirty="0"/>
          </a:p>
        </p:txBody>
      </p:sp>
      <p:sp>
        <p:nvSpPr>
          <p:cNvPr id="372763" name="Rectangle 27"/>
          <p:cNvSpPr>
            <a:spLocks noChangeArrowheads="1"/>
          </p:cNvSpPr>
          <p:nvPr/>
        </p:nvSpPr>
        <p:spPr bwMode="auto">
          <a:xfrm flipH="1">
            <a:off x="8162589" y="5233026"/>
            <a:ext cx="853018" cy="377825"/>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72764" name="Rectangle 28"/>
          <p:cNvSpPr>
            <a:spLocks noChangeArrowheads="1"/>
          </p:cNvSpPr>
          <p:nvPr/>
        </p:nvSpPr>
        <p:spPr bwMode="auto">
          <a:xfrm flipH="1">
            <a:off x="6475556" y="4605964"/>
            <a:ext cx="853018" cy="1004887"/>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72765" name="Rectangle 29"/>
          <p:cNvSpPr>
            <a:spLocks noChangeArrowheads="1"/>
          </p:cNvSpPr>
          <p:nvPr/>
        </p:nvSpPr>
        <p:spPr bwMode="auto">
          <a:xfrm flipH="1">
            <a:off x="5622538" y="4191626"/>
            <a:ext cx="853018" cy="1419225"/>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72766" name="Rectangle 30"/>
          <p:cNvSpPr>
            <a:spLocks noChangeArrowheads="1"/>
          </p:cNvSpPr>
          <p:nvPr/>
        </p:nvSpPr>
        <p:spPr bwMode="auto">
          <a:xfrm flipH="1">
            <a:off x="4767410" y="3526464"/>
            <a:ext cx="855129" cy="2084387"/>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72767" name="Rectangle 31"/>
          <p:cNvSpPr>
            <a:spLocks noChangeArrowheads="1"/>
          </p:cNvSpPr>
          <p:nvPr/>
        </p:nvSpPr>
        <p:spPr bwMode="auto">
          <a:xfrm flipH="1">
            <a:off x="3914392" y="4090818"/>
            <a:ext cx="855129" cy="1519238"/>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72768" name="Rectangle 32"/>
          <p:cNvSpPr>
            <a:spLocks noChangeArrowheads="1"/>
          </p:cNvSpPr>
          <p:nvPr/>
        </p:nvSpPr>
        <p:spPr bwMode="auto">
          <a:xfrm flipH="1">
            <a:off x="7322039" y="5067926"/>
            <a:ext cx="842461" cy="542925"/>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effectLst>
                <a:outerShdw blurRad="38100" dist="38100" dir="2700000" algn="tl">
                  <a:srgbClr val="000000"/>
                </a:outerShdw>
              </a:effectLst>
              <a:latin typeface="Book Antiqua" pitchFamily="18" charset="0"/>
            </a:endParaRPr>
          </a:p>
        </p:txBody>
      </p:sp>
      <p:sp>
        <p:nvSpPr>
          <p:cNvPr id="372769" name="Rectangle 33"/>
          <p:cNvSpPr>
            <a:spLocks noChangeArrowheads="1"/>
          </p:cNvSpPr>
          <p:nvPr/>
        </p:nvSpPr>
        <p:spPr bwMode="auto">
          <a:xfrm flipH="1">
            <a:off x="3065797" y="4938544"/>
            <a:ext cx="853018" cy="671513"/>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72770" name="Rectangle 34"/>
          <p:cNvSpPr>
            <a:spLocks noChangeArrowheads="1"/>
          </p:cNvSpPr>
          <p:nvPr/>
        </p:nvSpPr>
        <p:spPr bwMode="auto">
          <a:xfrm flipH="1">
            <a:off x="9017717" y="5450514"/>
            <a:ext cx="853018" cy="160337"/>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sp>
        <p:nvSpPr>
          <p:cNvPr id="372771" name="Rectangle 35"/>
          <p:cNvSpPr>
            <a:spLocks noChangeArrowheads="1"/>
          </p:cNvSpPr>
          <p:nvPr/>
        </p:nvSpPr>
        <p:spPr bwMode="auto">
          <a:xfrm flipH="1">
            <a:off x="9872847" y="5393364"/>
            <a:ext cx="853018" cy="217487"/>
          </a:xfrm>
          <a:prstGeom prst="rect">
            <a:avLst/>
          </a:prstGeom>
          <a:solidFill>
            <a:schemeClr val="bg1">
              <a:lumMod val="75000"/>
            </a:schemeClr>
          </a:solidFill>
          <a:ln w="12700">
            <a:solidFill>
              <a:schemeClr val="tx1"/>
            </a:solidFill>
            <a:miter lim="800000"/>
            <a:headEnd/>
            <a:tailEnd/>
          </a:ln>
          <a:effectLst/>
        </p:spPr>
        <p:txBody>
          <a:bodyPr wrap="none" anchor="ctr"/>
          <a:lstStyle/>
          <a:p>
            <a:pPr>
              <a:defRPr/>
            </a:pPr>
            <a:endParaRPr lang="en-US" dirty="0"/>
          </a:p>
        </p:txBody>
      </p:sp>
      <p:grpSp>
        <p:nvGrpSpPr>
          <p:cNvPr id="38" name="Group 5"/>
          <p:cNvGrpSpPr>
            <a:grpSpLocks/>
          </p:cNvGrpSpPr>
          <p:nvPr/>
        </p:nvGrpSpPr>
        <p:grpSpPr bwMode="auto">
          <a:xfrm>
            <a:off x="2950585" y="2908131"/>
            <a:ext cx="247038" cy="2317750"/>
            <a:chOff x="1681" y="1895"/>
            <a:chExt cx="117" cy="1460"/>
          </a:xfrm>
        </p:grpSpPr>
        <p:sp>
          <p:nvSpPr>
            <p:cNvPr id="39" name="Line 6"/>
            <p:cNvSpPr>
              <a:spLocks noChangeShapeType="1"/>
            </p:cNvSpPr>
            <p:nvPr/>
          </p:nvSpPr>
          <p:spPr bwMode="auto">
            <a:xfrm>
              <a:off x="1681" y="3355"/>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40" name="Line 7"/>
            <p:cNvSpPr>
              <a:spLocks noChangeShapeType="1"/>
            </p:cNvSpPr>
            <p:nvPr/>
          </p:nvSpPr>
          <p:spPr bwMode="auto">
            <a:xfrm>
              <a:off x="1681" y="3129"/>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41" name="Line 8"/>
            <p:cNvSpPr>
              <a:spLocks noChangeShapeType="1"/>
            </p:cNvSpPr>
            <p:nvPr/>
          </p:nvSpPr>
          <p:spPr bwMode="auto">
            <a:xfrm>
              <a:off x="1681" y="288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42" name="Line 9"/>
            <p:cNvSpPr>
              <a:spLocks noChangeShapeType="1"/>
            </p:cNvSpPr>
            <p:nvPr/>
          </p:nvSpPr>
          <p:spPr bwMode="auto">
            <a:xfrm>
              <a:off x="1681" y="2646"/>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43" name="Line 10"/>
            <p:cNvSpPr>
              <a:spLocks noChangeShapeType="1"/>
            </p:cNvSpPr>
            <p:nvPr/>
          </p:nvSpPr>
          <p:spPr bwMode="auto">
            <a:xfrm>
              <a:off x="1681" y="239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44" name="Line 11"/>
            <p:cNvSpPr>
              <a:spLocks noChangeShapeType="1"/>
            </p:cNvSpPr>
            <p:nvPr/>
          </p:nvSpPr>
          <p:spPr bwMode="auto">
            <a:xfrm>
              <a:off x="1681" y="214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45" name="Line 12"/>
            <p:cNvSpPr>
              <a:spLocks noChangeShapeType="1"/>
            </p:cNvSpPr>
            <p:nvPr/>
          </p:nvSpPr>
          <p:spPr bwMode="auto">
            <a:xfrm>
              <a:off x="1681" y="1895"/>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grpSp>
      <p:sp>
        <p:nvSpPr>
          <p:cNvPr id="46" name="Line 13"/>
          <p:cNvSpPr>
            <a:spLocks noChangeShapeType="1"/>
          </p:cNvSpPr>
          <p:nvPr/>
        </p:nvSpPr>
        <p:spPr bwMode="auto">
          <a:xfrm flipV="1">
            <a:off x="3070937" y="2914482"/>
            <a:ext cx="0" cy="2700337"/>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47" name="Rectangle 19"/>
          <p:cNvSpPr>
            <a:spLocks noChangeArrowheads="1"/>
          </p:cNvSpPr>
          <p:nvPr/>
        </p:nvSpPr>
        <p:spPr bwMode="auto">
          <a:xfrm rot="16200000">
            <a:off x="932598" y="4090485"/>
            <a:ext cx="2393285"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Relative Frequency</a:t>
            </a:r>
          </a:p>
        </p:txBody>
      </p:sp>
      <p:grpSp>
        <p:nvGrpSpPr>
          <p:cNvPr id="48" name="Group 22"/>
          <p:cNvGrpSpPr>
            <a:grpSpLocks/>
          </p:cNvGrpSpPr>
          <p:nvPr/>
        </p:nvGrpSpPr>
        <p:grpSpPr bwMode="auto">
          <a:xfrm>
            <a:off x="2374161" y="2711281"/>
            <a:ext cx="527856" cy="3092480"/>
            <a:chOff x="1435" y="1789"/>
            <a:chExt cx="250" cy="1930"/>
          </a:xfrm>
          <a:effectLst/>
        </p:grpSpPr>
        <p:sp>
          <p:nvSpPr>
            <p:cNvPr id="49" name="Rectangle 23"/>
            <p:cNvSpPr>
              <a:spLocks noChangeArrowheads="1"/>
            </p:cNvSpPr>
            <p:nvPr/>
          </p:nvSpPr>
          <p:spPr bwMode="auto">
            <a:xfrm>
              <a:off x="1435" y="3259"/>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.05</a:t>
              </a:r>
            </a:p>
          </p:txBody>
        </p:sp>
        <p:sp>
          <p:nvSpPr>
            <p:cNvPr id="50" name="Rectangle 24"/>
            <p:cNvSpPr>
              <a:spLocks noChangeArrowheads="1"/>
            </p:cNvSpPr>
            <p:nvPr/>
          </p:nvSpPr>
          <p:spPr bwMode="auto">
            <a:xfrm>
              <a:off x="1435" y="3033"/>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.10</a:t>
              </a:r>
            </a:p>
          </p:txBody>
        </p:sp>
        <p:sp>
          <p:nvSpPr>
            <p:cNvPr id="51" name="Rectangle 25"/>
            <p:cNvSpPr>
              <a:spLocks noChangeArrowheads="1"/>
            </p:cNvSpPr>
            <p:nvPr/>
          </p:nvSpPr>
          <p:spPr bwMode="auto">
            <a:xfrm>
              <a:off x="1435" y="2785"/>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.15</a:t>
              </a:r>
            </a:p>
          </p:txBody>
        </p:sp>
        <p:sp>
          <p:nvSpPr>
            <p:cNvPr id="52" name="Rectangle 26"/>
            <p:cNvSpPr>
              <a:spLocks noChangeArrowheads="1"/>
            </p:cNvSpPr>
            <p:nvPr/>
          </p:nvSpPr>
          <p:spPr bwMode="auto">
            <a:xfrm>
              <a:off x="1435" y="2539"/>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.20</a:t>
              </a:r>
            </a:p>
          </p:txBody>
        </p:sp>
        <p:sp>
          <p:nvSpPr>
            <p:cNvPr id="53" name="Rectangle 27"/>
            <p:cNvSpPr>
              <a:spLocks noChangeArrowheads="1"/>
            </p:cNvSpPr>
            <p:nvPr/>
          </p:nvSpPr>
          <p:spPr bwMode="auto">
            <a:xfrm>
              <a:off x="1440" y="2292"/>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.25</a:t>
              </a:r>
            </a:p>
          </p:txBody>
        </p:sp>
        <p:sp>
          <p:nvSpPr>
            <p:cNvPr id="54" name="Rectangle 28"/>
            <p:cNvSpPr>
              <a:spLocks noChangeArrowheads="1"/>
            </p:cNvSpPr>
            <p:nvPr/>
          </p:nvSpPr>
          <p:spPr bwMode="auto">
            <a:xfrm>
              <a:off x="1440" y="2036"/>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.30</a:t>
              </a:r>
            </a:p>
          </p:txBody>
        </p:sp>
        <p:sp>
          <p:nvSpPr>
            <p:cNvPr id="55" name="Rectangle 29"/>
            <p:cNvSpPr>
              <a:spLocks noChangeArrowheads="1"/>
            </p:cNvSpPr>
            <p:nvPr/>
          </p:nvSpPr>
          <p:spPr bwMode="auto">
            <a:xfrm>
              <a:off x="1440" y="1789"/>
              <a:ext cx="238"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.35</a:t>
              </a:r>
            </a:p>
          </p:txBody>
        </p:sp>
        <p:sp>
          <p:nvSpPr>
            <p:cNvPr id="56" name="Rectangle 30"/>
            <p:cNvSpPr>
              <a:spLocks noChangeArrowheads="1"/>
            </p:cNvSpPr>
            <p:nvPr/>
          </p:nvSpPr>
          <p:spPr bwMode="auto">
            <a:xfrm>
              <a:off x="1538" y="3490"/>
              <a:ext cx="147" cy="229"/>
            </a:xfrm>
            <a:prstGeom prst="rect">
              <a:avLst/>
            </a:prstGeom>
            <a:noFill/>
            <a:ln w="12700">
              <a:noFill/>
              <a:miter lim="800000"/>
              <a:headEnd/>
              <a:tailEnd/>
            </a:ln>
            <a:effectLst/>
          </p:spPr>
          <p:txBody>
            <a:bodyPr wrap="none" lIns="90488" tIns="44450" rIns="90488" bIns="44450">
              <a:spAutoFit/>
            </a:bodyPr>
            <a:lstStyle/>
            <a:p>
              <a:pPr algn="l">
                <a:defRPr/>
              </a:pPr>
              <a:r>
                <a:rPr lang="en-US" sz="1800" dirty="0">
                  <a:solidFill>
                    <a:srgbClr val="000000"/>
                  </a:solidFill>
                  <a:effectLst/>
                  <a:latin typeface="Arial" panose="020B0604020202020204" pitchFamily="34" charset="0"/>
                  <a:cs typeface="Arial" panose="020B0604020202020204" pitchFamily="34" charset="0"/>
                </a:rPr>
                <a:t>0</a:t>
              </a:r>
            </a:p>
          </p:txBody>
        </p:sp>
      </p:grpSp>
      <p:sp>
        <p:nvSpPr>
          <p:cNvPr id="57" name="Line 34"/>
          <p:cNvSpPr>
            <a:spLocks noChangeShapeType="1"/>
          </p:cNvSpPr>
          <p:nvPr/>
        </p:nvSpPr>
        <p:spPr bwMode="auto">
          <a:xfrm flipV="1">
            <a:off x="2952697" y="5608469"/>
            <a:ext cx="7788150" cy="1"/>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2" name="Slide Number Placeholder 1"/>
          <p:cNvSpPr>
            <a:spLocks noGrp="1"/>
          </p:cNvSpPr>
          <p:nvPr>
            <p:ph type="sldNum" sz="quarter" idx="12"/>
          </p:nvPr>
        </p:nvSpPr>
        <p:spPr/>
        <p:txBody>
          <a:bodyPr/>
          <a:lstStyle/>
          <a:p>
            <a:fld id="{949EBC64-41CB-41B8-B6DF-9B1367312BD4}" type="slidenum">
              <a:rPr lang="en-US" smtClean="0"/>
              <a:t>33</a:t>
            </a:fld>
            <a:endParaRPr lang="en-US"/>
          </a:p>
        </p:txBody>
      </p:sp>
      <p:sp>
        <p:nvSpPr>
          <p:cNvPr id="37" name="Rectangle 2"/>
          <p:cNvSpPr>
            <a:spLocks noChangeArrowheads="1"/>
          </p:cNvSpPr>
          <p:nvPr/>
        </p:nvSpPr>
        <p:spPr bwMode="auto">
          <a:xfrm>
            <a:off x="912138" y="601583"/>
            <a:ext cx="10337562" cy="814387"/>
          </a:xfrm>
          <a:prstGeom prst="rect">
            <a:avLst/>
          </a:prstGeom>
          <a:noFill/>
          <a:ln w="12700">
            <a:noFill/>
            <a:miter lim="800000"/>
            <a:headEnd/>
            <a:tailEnd/>
          </a:ln>
          <a:effectLst/>
        </p:spPr>
        <p:txBody>
          <a:bodyPr lIns="90488" tIns="44450" rIns="90488" bIns="44450" anchor="ctr"/>
          <a:lstStyle/>
          <a:p>
            <a:pPr algn="l">
              <a:defRPr/>
            </a:pPr>
            <a:r>
              <a:rPr lang="en-US" sz="3200" dirty="0">
                <a:effectLst/>
                <a:latin typeface="+mn-lt"/>
                <a:cs typeface="Arial" panose="020B0604020202020204" pitchFamily="34" charset="0"/>
              </a:rPr>
              <a:t>Histograms Showing Skewness</a:t>
            </a:r>
          </a:p>
        </p:txBody>
      </p:sp>
    </p:spTree>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ChangeArrowheads="1"/>
          </p:cNvSpPr>
          <p:nvPr/>
        </p:nvSpPr>
        <p:spPr bwMode="auto">
          <a:xfrm>
            <a:off x="921896" y="1124022"/>
            <a:ext cx="9932168" cy="1038958"/>
          </a:xfrm>
          <a:prstGeom prst="rect">
            <a:avLst/>
          </a:prstGeom>
          <a:noFill/>
          <a:ln w="6350">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342900" indent="-342900" algn="l">
              <a:buFont typeface="Arial" panose="020B0604020202020204" pitchFamily="34" charset="0"/>
              <a:buChar char="•"/>
              <a:defRPr/>
            </a:pPr>
            <a:r>
              <a:rPr lang="en-US" sz="2400" u="sng" dirty="0">
                <a:solidFill>
                  <a:srgbClr val="000000"/>
                </a:solidFill>
                <a:effectLst/>
                <a:latin typeface="+mn-lt"/>
                <a:cs typeface="Arial" panose="020B0604020202020204" pitchFamily="34" charset="0"/>
              </a:rPr>
              <a:t>Cumulative frequency distribution</a:t>
            </a:r>
            <a:r>
              <a:rPr lang="en-US" sz="2400" dirty="0">
                <a:solidFill>
                  <a:srgbClr val="000000"/>
                </a:solidFill>
                <a:effectLst/>
                <a:latin typeface="+mn-lt"/>
                <a:cs typeface="Arial" panose="020B0604020202020204" pitchFamily="34" charset="0"/>
              </a:rPr>
              <a:t> - shows the </a:t>
            </a:r>
            <a:r>
              <a:rPr lang="en-US" sz="2400" i="1" dirty="0">
                <a:solidFill>
                  <a:srgbClr val="000000"/>
                </a:solidFill>
                <a:effectLst/>
                <a:latin typeface="+mn-lt"/>
                <a:cs typeface="Arial" panose="020B0604020202020204" pitchFamily="34" charset="0"/>
              </a:rPr>
              <a:t>number</a:t>
            </a:r>
            <a:r>
              <a:rPr lang="en-US" sz="2400" dirty="0">
                <a:solidFill>
                  <a:srgbClr val="000000"/>
                </a:solidFill>
                <a:effectLst/>
                <a:latin typeface="+mn-lt"/>
                <a:cs typeface="Arial" panose="020B0604020202020204" pitchFamily="34" charset="0"/>
              </a:rPr>
              <a:t> of items with values less than or equal to the upper limit of each class.</a:t>
            </a:r>
          </a:p>
        </p:txBody>
      </p:sp>
      <p:sp>
        <p:nvSpPr>
          <p:cNvPr id="289795" name="Rectangle 3"/>
          <p:cNvSpPr>
            <a:spLocks noChangeArrowheads="1"/>
          </p:cNvSpPr>
          <p:nvPr/>
        </p:nvSpPr>
        <p:spPr bwMode="auto">
          <a:xfrm>
            <a:off x="921896" y="1932919"/>
            <a:ext cx="9932168" cy="1074127"/>
          </a:xfrm>
          <a:prstGeom prst="rect">
            <a:avLst/>
          </a:prstGeom>
          <a:noFill/>
          <a:ln w="6350">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342900" indent="-342900" algn="l">
              <a:buFont typeface="Arial" panose="020B0604020202020204" pitchFamily="34" charset="0"/>
              <a:buChar char="•"/>
              <a:defRPr/>
            </a:pPr>
            <a:r>
              <a:rPr lang="en-US" sz="2400" u="sng" dirty="0">
                <a:solidFill>
                  <a:srgbClr val="000000"/>
                </a:solidFill>
                <a:effectLst/>
                <a:latin typeface="+mn-lt"/>
                <a:cs typeface="Arial" panose="020B0604020202020204" pitchFamily="34" charset="0"/>
              </a:rPr>
              <a:t>Cumulative relative frequency distribution</a:t>
            </a:r>
            <a:r>
              <a:rPr lang="en-US" sz="2400" dirty="0">
                <a:solidFill>
                  <a:srgbClr val="000000"/>
                </a:solidFill>
                <a:effectLst/>
                <a:latin typeface="+mn-lt"/>
                <a:cs typeface="Arial" panose="020B0604020202020204" pitchFamily="34" charset="0"/>
              </a:rPr>
              <a:t> – shows the </a:t>
            </a:r>
            <a:r>
              <a:rPr lang="en-US" sz="2400" i="1" dirty="0">
                <a:solidFill>
                  <a:srgbClr val="000000"/>
                </a:solidFill>
                <a:effectLst/>
                <a:latin typeface="+mn-lt"/>
                <a:cs typeface="Arial" panose="020B0604020202020204" pitchFamily="34" charset="0"/>
              </a:rPr>
              <a:t>proportion</a:t>
            </a:r>
            <a:r>
              <a:rPr lang="en-US" sz="2400" dirty="0">
                <a:solidFill>
                  <a:srgbClr val="000000"/>
                </a:solidFill>
                <a:effectLst/>
                <a:latin typeface="+mn-lt"/>
                <a:cs typeface="Arial" panose="020B0604020202020204" pitchFamily="34" charset="0"/>
              </a:rPr>
              <a:t> of items with values less than or equal to the upper limit of each class.</a:t>
            </a:r>
          </a:p>
        </p:txBody>
      </p:sp>
      <p:sp>
        <p:nvSpPr>
          <p:cNvPr id="289798" name="Rectangle 6"/>
          <p:cNvSpPr>
            <a:spLocks noChangeArrowheads="1"/>
          </p:cNvSpPr>
          <p:nvPr/>
        </p:nvSpPr>
        <p:spPr bwMode="auto">
          <a:xfrm>
            <a:off x="922896" y="701594"/>
            <a:ext cx="10337562" cy="609600"/>
          </a:xfrm>
          <a:prstGeom prst="rect">
            <a:avLst/>
          </a:prstGeom>
          <a:noFill/>
          <a:ln w="12700">
            <a:noFill/>
            <a:miter lim="800000"/>
            <a:headEnd/>
            <a:tailEnd/>
          </a:ln>
          <a:effectLst/>
        </p:spPr>
        <p:txBody>
          <a:bodyPr lIns="90488" tIns="44450" rIns="90488" bIns="44450" anchor="ctr"/>
          <a:lstStyle/>
          <a:p>
            <a:pPr algn="l">
              <a:defRPr/>
            </a:pPr>
            <a:r>
              <a:rPr lang="en-US" sz="3200" dirty="0">
                <a:effectLst/>
                <a:latin typeface="+mn-lt"/>
                <a:cs typeface="Arial" panose="020B0604020202020204" pitchFamily="34" charset="0"/>
              </a:rPr>
              <a:t>Cumulative Distributions</a:t>
            </a:r>
          </a:p>
        </p:txBody>
      </p:sp>
      <p:sp>
        <p:nvSpPr>
          <p:cNvPr id="289799" name="Rectangle 7"/>
          <p:cNvSpPr>
            <a:spLocks noChangeArrowheads="1"/>
          </p:cNvSpPr>
          <p:nvPr/>
        </p:nvSpPr>
        <p:spPr bwMode="auto">
          <a:xfrm>
            <a:off x="921896" y="2734489"/>
            <a:ext cx="9932168" cy="1116623"/>
          </a:xfrm>
          <a:prstGeom prst="rect">
            <a:avLst/>
          </a:prstGeom>
          <a:noFill/>
          <a:ln w="6350">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342900" indent="-342900" algn="l">
              <a:buFont typeface="Arial" panose="020B0604020202020204" pitchFamily="34" charset="0"/>
              <a:buChar char="•"/>
              <a:defRPr/>
            </a:pPr>
            <a:r>
              <a:rPr lang="en-US" sz="2400" u="sng" dirty="0">
                <a:solidFill>
                  <a:srgbClr val="000000"/>
                </a:solidFill>
                <a:effectLst/>
                <a:latin typeface="+mn-lt"/>
                <a:cs typeface="Arial" panose="020B0604020202020204" pitchFamily="34" charset="0"/>
              </a:rPr>
              <a:t>Cumulative percent frequency distribution</a:t>
            </a:r>
            <a:r>
              <a:rPr lang="en-US" sz="2400" dirty="0">
                <a:solidFill>
                  <a:srgbClr val="000000"/>
                </a:solidFill>
                <a:effectLst/>
                <a:latin typeface="+mn-lt"/>
                <a:cs typeface="Arial" panose="020B0604020202020204" pitchFamily="34" charset="0"/>
              </a:rPr>
              <a:t> – shows the </a:t>
            </a:r>
            <a:r>
              <a:rPr lang="en-US" sz="2400" i="1" dirty="0">
                <a:solidFill>
                  <a:srgbClr val="000000"/>
                </a:solidFill>
                <a:effectLst/>
                <a:latin typeface="+mn-lt"/>
                <a:cs typeface="Arial" panose="020B0604020202020204" pitchFamily="34" charset="0"/>
              </a:rPr>
              <a:t>percentage</a:t>
            </a:r>
            <a:r>
              <a:rPr lang="en-US" sz="2400" dirty="0">
                <a:solidFill>
                  <a:srgbClr val="000000"/>
                </a:solidFill>
                <a:effectLst/>
                <a:latin typeface="+mn-lt"/>
                <a:cs typeface="Arial" panose="020B0604020202020204" pitchFamily="34" charset="0"/>
              </a:rPr>
              <a:t> of items with values less than or equal to the upper limit of each class.</a:t>
            </a:r>
          </a:p>
        </p:txBody>
      </p:sp>
      <p:sp>
        <p:nvSpPr>
          <p:cNvPr id="2" name="Slide Number Placeholder 1"/>
          <p:cNvSpPr>
            <a:spLocks noGrp="1"/>
          </p:cNvSpPr>
          <p:nvPr>
            <p:ph type="sldNum" sz="quarter" idx="12"/>
          </p:nvPr>
        </p:nvSpPr>
        <p:spPr/>
        <p:txBody>
          <a:bodyPr/>
          <a:lstStyle/>
          <a:p>
            <a:fld id="{949EBC64-41CB-41B8-B6DF-9B1367312BD4}" type="slidenum">
              <a:rPr lang="en-US" smtClean="0"/>
              <a:t>34</a:t>
            </a:fld>
            <a:endParaRPr lang="en-US"/>
          </a:p>
        </p:txBody>
      </p:sp>
    </p:spTree>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7" name="Rectangle 3"/>
          <p:cNvSpPr>
            <a:spLocks noChangeArrowheads="1"/>
          </p:cNvSpPr>
          <p:nvPr/>
        </p:nvSpPr>
        <p:spPr bwMode="auto">
          <a:xfrm>
            <a:off x="919075" y="1187080"/>
            <a:ext cx="10464248" cy="933450"/>
          </a:xfrm>
          <a:prstGeom prst="rect">
            <a:avLst/>
          </a:prstGeom>
          <a:noFill/>
          <a:ln w="12700">
            <a:noFill/>
            <a:miter lim="800000"/>
            <a:headEnd/>
            <a:tailEnd/>
          </a:ln>
          <a:effectLst/>
        </p:spPr>
        <p:txBody>
          <a:bodyPr wrap="square" anchor="ctr"/>
          <a:lstStyle/>
          <a:p>
            <a:pPr marL="342900" indent="-342900" algn="l">
              <a:buSzPct val="101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The last entry in a cumulative frequency distribution always equals the total number of observations.</a:t>
            </a:r>
          </a:p>
        </p:txBody>
      </p:sp>
      <p:sp>
        <p:nvSpPr>
          <p:cNvPr id="374788" name="Rectangle 4"/>
          <p:cNvSpPr>
            <a:spLocks noChangeArrowheads="1"/>
          </p:cNvSpPr>
          <p:nvPr/>
        </p:nvSpPr>
        <p:spPr bwMode="auto">
          <a:xfrm>
            <a:off x="919075" y="2044330"/>
            <a:ext cx="9957046" cy="952500"/>
          </a:xfrm>
          <a:prstGeom prst="rect">
            <a:avLst/>
          </a:prstGeom>
          <a:noFill/>
          <a:ln w="12700">
            <a:noFill/>
            <a:miter lim="800000"/>
            <a:headEnd/>
            <a:tailEnd/>
          </a:ln>
          <a:effectLst/>
        </p:spPr>
        <p:txBody>
          <a:bodyPr wrap="square" anchor="ctr"/>
          <a:lstStyle/>
          <a:p>
            <a:pPr marL="342900" indent="-342900" algn="l">
              <a:buSzPct val="101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The last entry in a cumulative relative frequency distribution always equals 1.00.</a:t>
            </a:r>
          </a:p>
        </p:txBody>
      </p:sp>
      <p:sp>
        <p:nvSpPr>
          <p:cNvPr id="374789" name="Rectangle 5"/>
          <p:cNvSpPr>
            <a:spLocks noChangeArrowheads="1"/>
          </p:cNvSpPr>
          <p:nvPr/>
        </p:nvSpPr>
        <p:spPr bwMode="auto">
          <a:xfrm>
            <a:off x="919075" y="2876180"/>
            <a:ext cx="10160202" cy="977900"/>
          </a:xfrm>
          <a:prstGeom prst="rect">
            <a:avLst/>
          </a:prstGeom>
          <a:noFill/>
          <a:ln w="12700">
            <a:noFill/>
            <a:miter lim="800000"/>
            <a:headEnd/>
            <a:tailEnd/>
          </a:ln>
          <a:effectLst/>
        </p:spPr>
        <p:txBody>
          <a:bodyPr wrap="square" anchor="ctr"/>
          <a:lstStyle/>
          <a:p>
            <a:pPr marL="342900" indent="-342900" algn="l">
              <a:buSzPct val="101000"/>
              <a:buFont typeface="Arial" panose="020B0604020202020204" pitchFamily="34" charset="0"/>
              <a:buChar char="•"/>
              <a:defRPr/>
            </a:pPr>
            <a:r>
              <a:rPr lang="en-US" sz="2400" dirty="0">
                <a:solidFill>
                  <a:srgbClr val="000000"/>
                </a:solidFill>
                <a:effectLst/>
                <a:latin typeface="+mn-lt"/>
                <a:cs typeface="Arial" panose="020B0604020202020204" pitchFamily="34" charset="0"/>
              </a:rPr>
              <a:t>The last entry in a cumulative percent frequency distribution always equals 100.</a:t>
            </a:r>
          </a:p>
        </p:txBody>
      </p:sp>
      <p:sp>
        <p:nvSpPr>
          <p:cNvPr id="2" name="Slide Number Placeholder 1"/>
          <p:cNvSpPr>
            <a:spLocks noGrp="1"/>
          </p:cNvSpPr>
          <p:nvPr>
            <p:ph type="sldNum" sz="quarter" idx="12"/>
          </p:nvPr>
        </p:nvSpPr>
        <p:spPr/>
        <p:txBody>
          <a:bodyPr/>
          <a:lstStyle/>
          <a:p>
            <a:fld id="{949EBC64-41CB-41B8-B6DF-9B1367312BD4}" type="slidenum">
              <a:rPr lang="en-US" smtClean="0"/>
              <a:t>35</a:t>
            </a:fld>
            <a:endParaRPr lang="en-US"/>
          </a:p>
        </p:txBody>
      </p:sp>
      <p:sp>
        <p:nvSpPr>
          <p:cNvPr id="7" name="Rectangle 6"/>
          <p:cNvSpPr>
            <a:spLocks noChangeArrowheads="1"/>
          </p:cNvSpPr>
          <p:nvPr/>
        </p:nvSpPr>
        <p:spPr bwMode="auto">
          <a:xfrm>
            <a:off x="922896" y="701594"/>
            <a:ext cx="10337562" cy="609600"/>
          </a:xfrm>
          <a:prstGeom prst="rect">
            <a:avLst/>
          </a:prstGeom>
          <a:noFill/>
          <a:ln w="12700">
            <a:noFill/>
            <a:miter lim="800000"/>
            <a:headEnd/>
            <a:tailEnd/>
          </a:ln>
          <a:effectLst/>
        </p:spPr>
        <p:txBody>
          <a:bodyPr lIns="90488" tIns="44450" rIns="90488" bIns="44450" anchor="ctr"/>
          <a:lstStyle/>
          <a:p>
            <a:pPr algn="l">
              <a:defRPr/>
            </a:pPr>
            <a:r>
              <a:rPr lang="en-US" sz="3200" dirty="0">
                <a:effectLst/>
                <a:latin typeface="+mn-lt"/>
                <a:cs typeface="Arial" panose="020B0604020202020204" pitchFamily="34" charset="0"/>
              </a:rPr>
              <a:t>Cumulative Distributions</a:t>
            </a:r>
          </a:p>
        </p:txBody>
      </p:sp>
    </p:spTree>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idx="1"/>
          </p:nvPr>
        </p:nvSpPr>
        <p:spPr>
          <a:xfrm>
            <a:off x="917928" y="1270863"/>
            <a:ext cx="10337562" cy="438150"/>
          </a:xfrm>
        </p:spPr>
        <p:txBody>
          <a:bodyPr/>
          <a:lstStyle/>
          <a:p>
            <a:pPr marL="339725" indent="-339725">
              <a:lnSpc>
                <a:spcPct val="90000"/>
              </a:lnSpc>
              <a:defRPr/>
            </a:pPr>
            <a:r>
              <a:rPr lang="en-US" dirty="0"/>
              <a:t>Hudson Auto Repair</a:t>
            </a:r>
          </a:p>
        </p:txBody>
      </p:sp>
      <p:grpSp>
        <p:nvGrpSpPr>
          <p:cNvPr id="4" name="Group 3"/>
          <p:cNvGrpSpPr/>
          <p:nvPr/>
        </p:nvGrpSpPr>
        <p:grpSpPr>
          <a:xfrm>
            <a:off x="1552504" y="1717675"/>
            <a:ext cx="9258912" cy="4114800"/>
            <a:chOff x="2144194" y="1717675"/>
            <a:chExt cx="9258912" cy="4114800"/>
          </a:xfrm>
        </p:grpSpPr>
        <p:sp>
          <p:nvSpPr>
            <p:cNvPr id="3" name="Rectangle 2"/>
            <p:cNvSpPr/>
            <p:nvPr/>
          </p:nvSpPr>
          <p:spPr>
            <a:xfrm>
              <a:off x="2463501" y="1755775"/>
              <a:ext cx="8939605" cy="390525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4" name="Rectangle 10"/>
            <p:cNvSpPr>
              <a:spLocks noChangeArrowheads="1"/>
            </p:cNvSpPr>
            <p:nvPr/>
          </p:nvSpPr>
          <p:spPr bwMode="auto">
            <a:xfrm>
              <a:off x="2144194" y="2289175"/>
              <a:ext cx="1976299" cy="3371850"/>
            </a:xfrm>
            <a:prstGeom prst="rect">
              <a:avLst/>
            </a:prstGeom>
            <a:noFill/>
            <a:ln w="12700">
              <a:noFill/>
              <a:miter lim="800000"/>
              <a:headEnd/>
              <a:tailEnd/>
            </a:ln>
            <a:effectLst/>
          </p:spPr>
          <p:txBody>
            <a:bodyPr wrap="none" anchor="ctr"/>
            <a:lstStyle/>
            <a:p>
              <a:pPr>
                <a:spcBef>
                  <a:spcPct val="20000"/>
                </a:spcBef>
                <a:buClr>
                  <a:srgbClr val="66FFFF"/>
                </a:buClr>
                <a:buSzPct val="75000"/>
                <a:buFont typeface="Monotype Sorts" pitchFamily="2" charset="2"/>
                <a:buNone/>
                <a:defRPr/>
              </a:pPr>
              <a:r>
                <a:rPr lang="en-US" sz="2400" u="sng" dirty="0">
                  <a:solidFill>
                    <a:srgbClr val="000000"/>
                  </a:solidFill>
                  <a:effectLst/>
                  <a:latin typeface="Arial" panose="020B0604020202020204" pitchFamily="34" charset="0"/>
                  <a:cs typeface="Arial" panose="020B0604020202020204" pitchFamily="34" charset="0"/>
                </a:rPr>
                <a:t>   </a:t>
              </a:r>
            </a:p>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a:t>
              </a:r>
              <a:r>
                <a:rPr lang="en-US" sz="2400" u="sng" dirty="0">
                  <a:solidFill>
                    <a:srgbClr val="000000"/>
                  </a:solidFill>
                  <a:effectLst/>
                  <a:latin typeface="Arial" panose="020B0604020202020204" pitchFamily="34" charset="0"/>
                  <a:cs typeface="Arial" panose="020B0604020202020204" pitchFamily="34" charset="0"/>
                </a:rPr>
                <a:t>&lt;</a:t>
              </a:r>
              <a:r>
                <a:rPr lang="en-US" sz="2400" dirty="0">
                  <a:solidFill>
                    <a:srgbClr val="000000"/>
                  </a:solidFill>
                  <a:effectLst/>
                  <a:latin typeface="Arial" panose="020B0604020202020204" pitchFamily="34" charset="0"/>
                  <a:cs typeface="Arial" panose="020B0604020202020204" pitchFamily="34" charset="0"/>
                </a:rPr>
                <a:t> 59	</a:t>
              </a:r>
            </a:p>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a:t>
              </a:r>
              <a:r>
                <a:rPr lang="en-US" sz="2400" u="sng" dirty="0">
                  <a:solidFill>
                    <a:srgbClr val="000000"/>
                  </a:solidFill>
                  <a:effectLst/>
                  <a:latin typeface="Arial" panose="020B0604020202020204" pitchFamily="34" charset="0"/>
                  <a:cs typeface="Arial" panose="020B0604020202020204" pitchFamily="34" charset="0"/>
                </a:rPr>
                <a:t>&lt;</a:t>
              </a:r>
              <a:r>
                <a:rPr lang="en-US" sz="2400" dirty="0">
                  <a:solidFill>
                    <a:srgbClr val="000000"/>
                  </a:solidFill>
                  <a:effectLst/>
                  <a:latin typeface="Arial" panose="020B0604020202020204" pitchFamily="34" charset="0"/>
                  <a:cs typeface="Arial" panose="020B0604020202020204" pitchFamily="34" charset="0"/>
                </a:rPr>
                <a:t> 69 </a:t>
              </a:r>
            </a:p>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a:t>
              </a:r>
              <a:r>
                <a:rPr lang="en-US" sz="2400" u="sng" dirty="0">
                  <a:solidFill>
                    <a:srgbClr val="000000"/>
                  </a:solidFill>
                  <a:effectLst/>
                  <a:latin typeface="Arial" panose="020B0604020202020204" pitchFamily="34" charset="0"/>
                  <a:cs typeface="Arial" panose="020B0604020202020204" pitchFamily="34" charset="0"/>
                </a:rPr>
                <a:t>&lt;</a:t>
              </a:r>
              <a:r>
                <a:rPr lang="en-US" sz="2400" dirty="0">
                  <a:solidFill>
                    <a:srgbClr val="000000"/>
                  </a:solidFill>
                  <a:effectLst/>
                  <a:latin typeface="Arial" panose="020B0604020202020204" pitchFamily="34" charset="0"/>
                  <a:cs typeface="Arial" panose="020B0604020202020204" pitchFamily="34" charset="0"/>
                </a:rPr>
                <a:t> 79	</a:t>
              </a:r>
            </a:p>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a:t>
              </a:r>
              <a:r>
                <a:rPr lang="en-US" sz="2400" u="sng" dirty="0">
                  <a:solidFill>
                    <a:srgbClr val="000000"/>
                  </a:solidFill>
                  <a:effectLst/>
                  <a:latin typeface="Arial" panose="020B0604020202020204" pitchFamily="34" charset="0"/>
                  <a:cs typeface="Arial" panose="020B0604020202020204" pitchFamily="34" charset="0"/>
                </a:rPr>
                <a:t>&lt;</a:t>
              </a:r>
              <a:r>
                <a:rPr lang="en-US" sz="2400" dirty="0">
                  <a:solidFill>
                    <a:srgbClr val="000000"/>
                  </a:solidFill>
                  <a:effectLst/>
                  <a:latin typeface="Arial" panose="020B0604020202020204" pitchFamily="34" charset="0"/>
                  <a:cs typeface="Arial" panose="020B0604020202020204" pitchFamily="34" charset="0"/>
                </a:rPr>
                <a:t> 89	</a:t>
              </a:r>
            </a:p>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a:t>
              </a:r>
              <a:r>
                <a:rPr lang="en-US" sz="2400" u="sng" dirty="0">
                  <a:solidFill>
                    <a:srgbClr val="000000"/>
                  </a:solidFill>
                  <a:effectLst/>
                  <a:latin typeface="Arial" panose="020B0604020202020204" pitchFamily="34" charset="0"/>
                  <a:cs typeface="Arial" panose="020B0604020202020204" pitchFamily="34" charset="0"/>
                </a:rPr>
                <a:t>&lt;</a:t>
              </a:r>
              <a:r>
                <a:rPr lang="en-US" sz="2400" dirty="0">
                  <a:solidFill>
                    <a:srgbClr val="000000"/>
                  </a:solidFill>
                  <a:effectLst/>
                  <a:latin typeface="Arial" panose="020B0604020202020204" pitchFamily="34" charset="0"/>
                  <a:cs typeface="Arial" panose="020B0604020202020204" pitchFamily="34" charset="0"/>
                </a:rPr>
                <a:t> 99	</a:t>
              </a:r>
            </a:p>
            <a:p>
              <a:pPr>
                <a:spcBef>
                  <a:spcPct val="20000"/>
                </a:spcBef>
                <a:buClr>
                  <a:srgbClr val="66FFFF"/>
                </a:buClr>
                <a:buSzPct val="75000"/>
                <a:buFont typeface="Monotype Sorts" pitchFamily="2" charset="2"/>
                <a:buNone/>
                <a:defRPr/>
              </a:pPr>
              <a:r>
                <a:rPr lang="en-US" sz="2400" u="sng" dirty="0">
                  <a:solidFill>
                    <a:srgbClr val="000000"/>
                  </a:solidFill>
                  <a:effectLst/>
                  <a:latin typeface="Arial" panose="020B0604020202020204" pitchFamily="34" charset="0"/>
                  <a:cs typeface="Arial" panose="020B0604020202020204" pitchFamily="34" charset="0"/>
                </a:rPr>
                <a:t>&lt;</a:t>
              </a:r>
              <a:r>
                <a:rPr lang="en-US" sz="2400" dirty="0">
                  <a:solidFill>
                    <a:srgbClr val="000000"/>
                  </a:solidFill>
                  <a:effectLst/>
                  <a:latin typeface="Arial" panose="020B0604020202020204" pitchFamily="34" charset="0"/>
                  <a:cs typeface="Arial" panose="020B0604020202020204" pitchFamily="34" charset="0"/>
                </a:rPr>
                <a:t> 109</a:t>
              </a:r>
              <a:endParaRPr lang="en-US" sz="2400" u="sng" dirty="0">
                <a:solidFill>
                  <a:srgbClr val="000000"/>
                </a:solidFill>
                <a:effectLst/>
                <a:latin typeface="Arial" panose="020B0604020202020204" pitchFamily="34" charset="0"/>
                <a:cs typeface="Arial" panose="020B0604020202020204" pitchFamily="34" charset="0"/>
              </a:endParaRPr>
            </a:p>
          </p:txBody>
        </p:sp>
        <p:sp>
          <p:nvSpPr>
            <p:cNvPr id="26635" name="Rectangle 11"/>
            <p:cNvSpPr>
              <a:spLocks noChangeArrowheads="1"/>
            </p:cNvSpPr>
            <p:nvPr/>
          </p:nvSpPr>
          <p:spPr bwMode="auto">
            <a:xfrm>
              <a:off x="2245542" y="2346325"/>
              <a:ext cx="1722927" cy="628650"/>
            </a:xfrm>
            <a:prstGeom prst="rect">
              <a:avLst/>
            </a:prstGeom>
            <a:noFill/>
            <a:ln w="12700">
              <a:noFill/>
              <a:miter lim="800000"/>
              <a:headEnd/>
              <a:tailEnd/>
            </a:ln>
            <a:effectLst/>
          </p:spPr>
          <p:txBody>
            <a:bodyPr wrap="none" anchor="ctr"/>
            <a:lstStyle/>
            <a:p>
              <a:pPr>
                <a:defRPr/>
              </a:pPr>
              <a:r>
                <a:rPr lang="en-US" sz="2400" u="sng" dirty="0">
                  <a:solidFill>
                    <a:srgbClr val="000000"/>
                  </a:solidFill>
                  <a:effectLst/>
                  <a:latin typeface="+mn-lt"/>
                  <a:cs typeface="Arial" panose="020B0604020202020204" pitchFamily="34" charset="0"/>
                </a:rPr>
                <a:t>Cost ($)</a:t>
              </a:r>
            </a:p>
          </p:txBody>
        </p:sp>
        <p:sp>
          <p:nvSpPr>
            <p:cNvPr id="26636" name="Rectangle 12"/>
            <p:cNvSpPr>
              <a:spLocks noChangeArrowheads="1"/>
            </p:cNvSpPr>
            <p:nvPr/>
          </p:nvSpPr>
          <p:spPr bwMode="auto">
            <a:xfrm>
              <a:off x="3786995" y="2117725"/>
              <a:ext cx="2381693" cy="781050"/>
            </a:xfrm>
            <a:prstGeom prst="rect">
              <a:avLst/>
            </a:prstGeom>
            <a:noFill/>
            <a:ln w="12700">
              <a:noFill/>
              <a:miter lim="800000"/>
              <a:headEnd/>
              <a:tailEnd/>
            </a:ln>
            <a:effectLst/>
          </p:spPr>
          <p:txBody>
            <a:bodyPr wrap="none" anchor="ctr"/>
            <a:lstStyle/>
            <a:p>
              <a:pPr>
                <a:lnSpc>
                  <a:spcPct val="90000"/>
                </a:lnSpc>
                <a:defRPr/>
              </a:pPr>
              <a:r>
                <a:rPr lang="en-US" sz="2400" dirty="0">
                  <a:solidFill>
                    <a:srgbClr val="000000"/>
                  </a:solidFill>
                  <a:effectLst/>
                  <a:latin typeface="+mn-lt"/>
                  <a:cs typeface="Arial" panose="020B0604020202020204" pitchFamily="34" charset="0"/>
                </a:rPr>
                <a:t> Cumulative</a:t>
              </a:r>
            </a:p>
            <a:p>
              <a:pPr>
                <a:lnSpc>
                  <a:spcPct val="90000"/>
                </a:lnSpc>
                <a:defRPr/>
              </a:pPr>
              <a:r>
                <a:rPr lang="en-US" sz="2400" u="sng" dirty="0">
                  <a:solidFill>
                    <a:srgbClr val="000000"/>
                  </a:solidFill>
                  <a:effectLst/>
                  <a:latin typeface="+mn-lt"/>
                  <a:cs typeface="Arial" panose="020B0604020202020204" pitchFamily="34" charset="0"/>
                </a:rPr>
                <a:t>Frequency</a:t>
              </a:r>
            </a:p>
          </p:txBody>
        </p:sp>
        <p:sp>
          <p:nvSpPr>
            <p:cNvPr id="26637" name="Rectangle 13"/>
            <p:cNvSpPr>
              <a:spLocks noChangeArrowheads="1"/>
            </p:cNvSpPr>
            <p:nvPr/>
          </p:nvSpPr>
          <p:spPr bwMode="auto">
            <a:xfrm>
              <a:off x="5995076" y="1717675"/>
              <a:ext cx="2381693" cy="1257300"/>
            </a:xfrm>
            <a:prstGeom prst="rect">
              <a:avLst/>
            </a:prstGeom>
            <a:noFill/>
            <a:ln w="12700">
              <a:noFill/>
              <a:miter lim="800000"/>
              <a:headEnd/>
              <a:tailEnd/>
            </a:ln>
            <a:effectLst/>
          </p:spPr>
          <p:txBody>
            <a:bodyPr wrap="none" anchor="ctr"/>
            <a:lstStyle/>
            <a:p>
              <a:pPr>
                <a:lnSpc>
                  <a:spcPct val="90000"/>
                </a:lnSpc>
                <a:defRPr/>
              </a:pPr>
              <a:r>
                <a:rPr lang="en-US" sz="2400" dirty="0">
                  <a:solidFill>
                    <a:srgbClr val="000000"/>
                  </a:solidFill>
                  <a:effectLst/>
                  <a:latin typeface="+mn-lt"/>
                  <a:cs typeface="Arial" panose="020B0604020202020204" pitchFamily="34" charset="0"/>
                </a:rPr>
                <a:t> Cumulative</a:t>
              </a:r>
            </a:p>
            <a:p>
              <a:pPr>
                <a:lnSpc>
                  <a:spcPct val="90000"/>
                </a:lnSpc>
                <a:defRPr/>
              </a:pPr>
              <a:r>
                <a:rPr lang="en-US" sz="2400" dirty="0">
                  <a:solidFill>
                    <a:srgbClr val="000000"/>
                  </a:solidFill>
                  <a:effectLst/>
                  <a:latin typeface="+mn-lt"/>
                  <a:cs typeface="Arial" panose="020B0604020202020204" pitchFamily="34" charset="0"/>
                </a:rPr>
                <a:t>Relative</a:t>
              </a:r>
            </a:p>
            <a:p>
              <a:pPr>
                <a:lnSpc>
                  <a:spcPct val="90000"/>
                </a:lnSpc>
                <a:defRPr/>
              </a:pPr>
              <a:r>
                <a:rPr lang="en-US" sz="2400" u="sng" dirty="0">
                  <a:solidFill>
                    <a:srgbClr val="000000"/>
                  </a:solidFill>
                  <a:effectLst/>
                  <a:latin typeface="+mn-lt"/>
                  <a:cs typeface="Arial" panose="020B0604020202020204" pitchFamily="34" charset="0"/>
                </a:rPr>
                <a:t>Frequency</a:t>
              </a:r>
            </a:p>
          </p:txBody>
        </p:sp>
        <p:sp>
          <p:nvSpPr>
            <p:cNvPr id="26638" name="Rectangle 14"/>
            <p:cNvSpPr>
              <a:spLocks noChangeArrowheads="1"/>
            </p:cNvSpPr>
            <p:nvPr/>
          </p:nvSpPr>
          <p:spPr bwMode="auto">
            <a:xfrm>
              <a:off x="8294306" y="1755775"/>
              <a:ext cx="2381693" cy="1200150"/>
            </a:xfrm>
            <a:prstGeom prst="rect">
              <a:avLst/>
            </a:prstGeom>
            <a:noFill/>
            <a:ln w="12700">
              <a:noFill/>
              <a:miter lim="800000"/>
              <a:headEnd/>
              <a:tailEnd/>
            </a:ln>
            <a:effectLst/>
          </p:spPr>
          <p:txBody>
            <a:bodyPr wrap="none" anchor="ctr"/>
            <a:lstStyle/>
            <a:p>
              <a:pPr>
                <a:lnSpc>
                  <a:spcPct val="90000"/>
                </a:lnSpc>
                <a:defRPr/>
              </a:pPr>
              <a:r>
                <a:rPr lang="en-US" sz="2400" dirty="0">
                  <a:solidFill>
                    <a:srgbClr val="000000"/>
                  </a:solidFill>
                  <a:effectLst/>
                  <a:latin typeface="+mn-lt"/>
                  <a:cs typeface="Arial" panose="020B0604020202020204" pitchFamily="34" charset="0"/>
                </a:rPr>
                <a:t>Cumulative</a:t>
              </a:r>
            </a:p>
            <a:p>
              <a:pPr>
                <a:lnSpc>
                  <a:spcPct val="90000"/>
                </a:lnSpc>
                <a:defRPr/>
              </a:pPr>
              <a:r>
                <a:rPr lang="en-US" sz="2400" dirty="0">
                  <a:solidFill>
                    <a:srgbClr val="000000"/>
                  </a:solidFill>
                  <a:effectLst/>
                  <a:latin typeface="+mn-lt"/>
                  <a:cs typeface="Arial" panose="020B0604020202020204" pitchFamily="34" charset="0"/>
                </a:rPr>
                <a:t>Percent</a:t>
              </a:r>
            </a:p>
            <a:p>
              <a:pPr>
                <a:lnSpc>
                  <a:spcPct val="90000"/>
                </a:lnSpc>
                <a:defRPr/>
              </a:pPr>
              <a:r>
                <a:rPr lang="en-US" sz="2400" u="sng" dirty="0">
                  <a:solidFill>
                    <a:srgbClr val="000000"/>
                  </a:solidFill>
                  <a:effectLst/>
                  <a:latin typeface="+mn-lt"/>
                  <a:cs typeface="Arial" panose="020B0604020202020204" pitchFamily="34" charset="0"/>
                </a:rPr>
                <a:t> Frequency</a:t>
              </a:r>
            </a:p>
          </p:txBody>
        </p:sp>
        <p:sp>
          <p:nvSpPr>
            <p:cNvPr id="26639" name="Rectangle 15"/>
            <p:cNvSpPr>
              <a:spLocks noChangeArrowheads="1"/>
            </p:cNvSpPr>
            <p:nvPr/>
          </p:nvSpPr>
          <p:spPr bwMode="auto">
            <a:xfrm>
              <a:off x="3102891" y="2555875"/>
              <a:ext cx="3192482" cy="3276600"/>
            </a:xfrm>
            <a:prstGeom prst="rect">
              <a:avLst/>
            </a:prstGeom>
            <a:noFill/>
            <a:ln w="12700">
              <a:noFill/>
              <a:miter lim="800000"/>
              <a:headEnd/>
              <a:tailEnd/>
            </a:ln>
            <a:effectLst/>
          </p:spPr>
          <p:txBody>
            <a:bodyPr wrap="none" anchor="ctr"/>
            <a:lstStyle/>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2</a:t>
              </a:r>
            </a:p>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15 = 2+13</a:t>
              </a:r>
            </a:p>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31</a:t>
              </a:r>
            </a:p>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38</a:t>
              </a:r>
            </a:p>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45</a:t>
              </a:r>
            </a:p>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50     </a:t>
              </a:r>
            </a:p>
          </p:txBody>
        </p:sp>
        <p:sp>
          <p:nvSpPr>
            <p:cNvPr id="26640" name="Rectangle 16"/>
            <p:cNvSpPr>
              <a:spLocks noChangeArrowheads="1"/>
            </p:cNvSpPr>
            <p:nvPr/>
          </p:nvSpPr>
          <p:spPr bwMode="auto">
            <a:xfrm>
              <a:off x="5320804" y="2574925"/>
              <a:ext cx="3192482" cy="3238500"/>
            </a:xfrm>
            <a:prstGeom prst="rect">
              <a:avLst/>
            </a:prstGeom>
            <a:noFill/>
            <a:ln w="12700">
              <a:noFill/>
              <a:miter lim="800000"/>
              <a:headEnd/>
              <a:tailEnd/>
            </a:ln>
            <a:effectLst/>
          </p:spPr>
          <p:txBody>
            <a:bodyPr wrap="none" anchor="ctr"/>
            <a:lstStyle/>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.04</a:t>
              </a:r>
            </a:p>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.30 = 15/50</a:t>
              </a:r>
            </a:p>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.62</a:t>
              </a:r>
            </a:p>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.76</a:t>
              </a:r>
            </a:p>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.90</a:t>
              </a:r>
            </a:p>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1.00   </a:t>
              </a:r>
            </a:p>
          </p:txBody>
        </p:sp>
        <p:sp>
          <p:nvSpPr>
            <p:cNvPr id="26641" name="Rectangle 17"/>
            <p:cNvSpPr>
              <a:spLocks noChangeArrowheads="1"/>
            </p:cNvSpPr>
            <p:nvPr/>
          </p:nvSpPr>
          <p:spPr bwMode="auto">
            <a:xfrm>
              <a:off x="7613932" y="2593975"/>
              <a:ext cx="3458301" cy="3238500"/>
            </a:xfrm>
            <a:prstGeom prst="rect">
              <a:avLst/>
            </a:prstGeom>
            <a:noFill/>
            <a:ln w="12700">
              <a:noFill/>
              <a:miter lim="800000"/>
              <a:headEnd/>
              <a:tailEnd/>
            </a:ln>
            <a:effectLst/>
          </p:spPr>
          <p:txBody>
            <a:bodyPr wrap="none" anchor="ctr"/>
            <a:lstStyle/>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4</a:t>
              </a:r>
            </a:p>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30 = .30(100)</a:t>
              </a:r>
            </a:p>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62</a:t>
              </a:r>
            </a:p>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76</a:t>
              </a:r>
            </a:p>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90</a:t>
              </a:r>
            </a:p>
            <a:p>
              <a:pPr>
                <a:spcBef>
                  <a:spcPct val="20000"/>
                </a:spcBef>
                <a:buClr>
                  <a:srgbClr val="66FFFF"/>
                </a:buClr>
                <a:buSzPct val="75000"/>
                <a:buFont typeface="Monotype Sorts" pitchFamily="2" charset="2"/>
                <a:buNone/>
                <a:defRPr/>
              </a:pPr>
              <a:r>
                <a:rPr lang="en-US" sz="2400" dirty="0">
                  <a:solidFill>
                    <a:srgbClr val="000000"/>
                  </a:solidFill>
                  <a:effectLst/>
                  <a:latin typeface="Arial" panose="020B0604020202020204" pitchFamily="34" charset="0"/>
                  <a:cs typeface="Arial" panose="020B0604020202020204" pitchFamily="34" charset="0"/>
                </a:rPr>
                <a:t>       100    </a:t>
              </a:r>
            </a:p>
          </p:txBody>
        </p:sp>
      </p:grpSp>
      <p:sp>
        <p:nvSpPr>
          <p:cNvPr id="2" name="Slide Number Placeholder 1"/>
          <p:cNvSpPr>
            <a:spLocks noGrp="1"/>
          </p:cNvSpPr>
          <p:nvPr>
            <p:ph type="sldNum" sz="quarter" idx="12"/>
          </p:nvPr>
        </p:nvSpPr>
        <p:spPr/>
        <p:txBody>
          <a:bodyPr/>
          <a:lstStyle/>
          <a:p>
            <a:fld id="{949EBC64-41CB-41B8-B6DF-9B1367312BD4}" type="slidenum">
              <a:rPr lang="en-US" smtClean="0"/>
              <a:t>36</a:t>
            </a:fld>
            <a:endParaRPr lang="en-US"/>
          </a:p>
        </p:txBody>
      </p:sp>
      <p:sp>
        <p:nvSpPr>
          <p:cNvPr id="18" name="Rectangle 6"/>
          <p:cNvSpPr>
            <a:spLocks noChangeArrowheads="1"/>
          </p:cNvSpPr>
          <p:nvPr/>
        </p:nvSpPr>
        <p:spPr bwMode="auto">
          <a:xfrm>
            <a:off x="922896" y="701594"/>
            <a:ext cx="10337562" cy="609600"/>
          </a:xfrm>
          <a:prstGeom prst="rect">
            <a:avLst/>
          </a:prstGeom>
          <a:noFill/>
          <a:ln w="12700">
            <a:noFill/>
            <a:miter lim="800000"/>
            <a:headEnd/>
            <a:tailEnd/>
          </a:ln>
          <a:effectLst/>
        </p:spPr>
        <p:txBody>
          <a:bodyPr lIns="90488" tIns="44450" rIns="90488" bIns="44450" anchor="ctr"/>
          <a:lstStyle/>
          <a:p>
            <a:pPr algn="l">
              <a:defRPr/>
            </a:pPr>
            <a:r>
              <a:rPr lang="en-US" sz="3200" dirty="0">
                <a:effectLst/>
                <a:latin typeface="+mn-lt"/>
                <a:cs typeface="Arial" panose="020B0604020202020204" pitchFamily="34" charset="0"/>
              </a:rPr>
              <a:t>Cumulative Distributions</a:t>
            </a:r>
          </a:p>
        </p:txBody>
      </p:sp>
    </p:spTree>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912138" y="717725"/>
            <a:ext cx="10337562" cy="623888"/>
          </a:xfrm>
        </p:spPr>
        <p:txBody>
          <a:bodyPr>
            <a:normAutofit/>
          </a:bodyPr>
          <a:lstStyle/>
          <a:p>
            <a:pPr>
              <a:defRPr/>
            </a:pPr>
            <a:r>
              <a:rPr lang="en-US" dirty="0"/>
              <a:t>Frequency Polygon</a:t>
            </a:r>
          </a:p>
        </p:txBody>
      </p:sp>
      <p:sp>
        <p:nvSpPr>
          <p:cNvPr id="23556" name="Rectangle 4"/>
          <p:cNvSpPr>
            <a:spLocks noChangeArrowheads="1"/>
          </p:cNvSpPr>
          <p:nvPr/>
        </p:nvSpPr>
        <p:spPr bwMode="auto">
          <a:xfrm>
            <a:off x="914146" y="1205547"/>
            <a:ext cx="10134865" cy="99060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IN" sz="2400" dirty="0">
                <a:solidFill>
                  <a:srgbClr val="000000"/>
                </a:solidFill>
                <a:effectLst/>
                <a:latin typeface="+mn-lt"/>
                <a:cs typeface="Arial" panose="020B0604020202020204" pitchFamily="34" charset="0"/>
              </a:rPr>
              <a:t>A graph formed by joining the midpoints of the tops of successive bars in a histogram with straight lines is called a frequency polygon.</a:t>
            </a:r>
          </a:p>
        </p:txBody>
      </p:sp>
      <p:sp>
        <p:nvSpPr>
          <p:cNvPr id="2" name="Slide Number Placeholder 1"/>
          <p:cNvSpPr>
            <a:spLocks noGrp="1"/>
          </p:cNvSpPr>
          <p:nvPr>
            <p:ph type="sldNum" sz="quarter" idx="12"/>
          </p:nvPr>
        </p:nvSpPr>
        <p:spPr/>
        <p:txBody>
          <a:bodyPr/>
          <a:lstStyle/>
          <a:p>
            <a:fld id="{949EBC64-41CB-41B8-B6DF-9B1367312BD4}" type="slidenum">
              <a:rPr lang="en-US" smtClean="0"/>
              <a:t>37</a:t>
            </a:fld>
            <a:endParaRPr lang="en-US"/>
          </a:p>
        </p:txBody>
      </p:sp>
      <p:pic>
        <p:nvPicPr>
          <p:cNvPr id="8" name="Picture 7">
            <a:extLst>
              <a:ext uri="{FF2B5EF4-FFF2-40B4-BE49-F238E27FC236}">
                <a16:creationId xmlns:a16="http://schemas.microsoft.com/office/drawing/2014/main" id="{68D929E2-4D50-4B77-AEC5-7A0B40CAC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097" y="2346668"/>
            <a:ext cx="5839640" cy="3343742"/>
          </a:xfrm>
          <a:prstGeom prst="rect">
            <a:avLst/>
          </a:prstGeom>
        </p:spPr>
      </p:pic>
    </p:spTree>
    <p:extLst>
      <p:ext uri="{BB962C8B-B14F-4D97-AF65-F5344CB8AC3E}">
        <p14:creationId xmlns:p14="http://schemas.microsoft.com/office/powerpoint/2010/main" val="2741792280"/>
      </p:ext>
    </p:extLst>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912138" y="717725"/>
            <a:ext cx="10337562" cy="623888"/>
          </a:xfrm>
        </p:spPr>
        <p:txBody>
          <a:bodyPr>
            <a:normAutofit/>
          </a:bodyPr>
          <a:lstStyle/>
          <a:p>
            <a:pPr>
              <a:defRPr/>
            </a:pPr>
            <a:r>
              <a:rPr lang="en-US" dirty="0"/>
              <a:t>Ogive</a:t>
            </a:r>
          </a:p>
        </p:txBody>
      </p:sp>
      <p:sp>
        <p:nvSpPr>
          <p:cNvPr id="23556" name="Rectangle 4"/>
          <p:cNvSpPr>
            <a:spLocks noChangeArrowheads="1"/>
          </p:cNvSpPr>
          <p:nvPr/>
        </p:nvSpPr>
        <p:spPr bwMode="auto">
          <a:xfrm>
            <a:off x="914146" y="1205546"/>
            <a:ext cx="10134865" cy="1422243"/>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defRPr/>
            </a:pPr>
            <a:r>
              <a:rPr lang="en-IN" sz="2400" dirty="0">
                <a:solidFill>
                  <a:srgbClr val="000000"/>
                </a:solidFill>
                <a:effectLst/>
                <a:latin typeface="+mn-lt"/>
                <a:cs typeface="Arial" panose="020B0604020202020204" pitchFamily="34" charset="0"/>
              </a:rPr>
              <a:t>An </a:t>
            </a:r>
            <a:r>
              <a:rPr lang="en-IN" sz="2400" u="sng" dirty="0">
                <a:solidFill>
                  <a:srgbClr val="000000"/>
                </a:solidFill>
                <a:effectLst/>
                <a:latin typeface="+mn-lt"/>
                <a:cs typeface="Arial" panose="020B0604020202020204" pitchFamily="34" charset="0"/>
              </a:rPr>
              <a:t>ogive</a:t>
            </a:r>
            <a:r>
              <a:rPr lang="en-IN" sz="2400" dirty="0">
                <a:solidFill>
                  <a:srgbClr val="000000"/>
                </a:solidFill>
                <a:effectLst/>
                <a:latin typeface="+mn-lt"/>
                <a:cs typeface="Arial" panose="020B0604020202020204" pitchFamily="34" charset="0"/>
              </a:rPr>
              <a:t> is a curve drawn for the cumulative frequency distribution by joining with straight lines the dots marked above the upper boundaries of classes at heights equal to the cumulative frequencies of respective classes.</a:t>
            </a:r>
          </a:p>
        </p:txBody>
      </p:sp>
      <p:sp>
        <p:nvSpPr>
          <p:cNvPr id="2" name="Slide Number Placeholder 1"/>
          <p:cNvSpPr>
            <a:spLocks noGrp="1"/>
          </p:cNvSpPr>
          <p:nvPr>
            <p:ph type="sldNum" sz="quarter" idx="12"/>
          </p:nvPr>
        </p:nvSpPr>
        <p:spPr/>
        <p:txBody>
          <a:bodyPr/>
          <a:lstStyle/>
          <a:p>
            <a:fld id="{949EBC64-41CB-41B8-B6DF-9B1367312BD4}" type="slidenum">
              <a:rPr lang="en-US" smtClean="0"/>
              <a:t>38</a:t>
            </a:fld>
            <a:endParaRPr lang="en-US"/>
          </a:p>
        </p:txBody>
      </p:sp>
      <p:pic>
        <p:nvPicPr>
          <p:cNvPr id="6" name="Picture 5">
            <a:extLst>
              <a:ext uri="{FF2B5EF4-FFF2-40B4-BE49-F238E27FC236}">
                <a16:creationId xmlns:a16="http://schemas.microsoft.com/office/drawing/2014/main" id="{2803E423-BB91-4DF0-9DF9-9A7D3A4A2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080" y="2646111"/>
            <a:ext cx="4781687" cy="3932989"/>
          </a:xfrm>
          <a:prstGeom prst="rect">
            <a:avLst/>
          </a:prstGeom>
        </p:spPr>
      </p:pic>
    </p:spTree>
    <p:extLst>
      <p:ext uri="{BB962C8B-B14F-4D97-AF65-F5344CB8AC3E}">
        <p14:creationId xmlns:p14="http://schemas.microsoft.com/office/powerpoint/2010/main" val="2947100437"/>
      </p:ext>
    </p:extLst>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ChangeArrowheads="1"/>
          </p:cNvSpPr>
          <p:nvPr/>
        </p:nvSpPr>
        <p:spPr bwMode="auto">
          <a:xfrm>
            <a:off x="835349" y="446732"/>
            <a:ext cx="11326489" cy="1314223"/>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Part B - Descriptive Statistics: Tabular and Graphical Displays</a:t>
            </a:r>
          </a:p>
        </p:txBody>
      </p:sp>
      <p:sp>
        <p:nvSpPr>
          <p:cNvPr id="263171" name="Rectangle 3"/>
          <p:cNvSpPr>
            <a:spLocks noChangeArrowheads="1"/>
          </p:cNvSpPr>
          <p:nvPr/>
        </p:nvSpPr>
        <p:spPr bwMode="auto">
          <a:xfrm>
            <a:off x="838706" y="2318137"/>
            <a:ext cx="10278442" cy="490538"/>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pPr>
            <a:r>
              <a:rPr lang="en-US" sz="2400" dirty="0">
                <a:solidFill>
                  <a:srgbClr val="000000"/>
                </a:solidFill>
                <a:effectLst/>
                <a:latin typeface="Arial" panose="020B0604020202020204" pitchFamily="34" charset="0"/>
                <a:cs typeface="Arial" panose="020B0604020202020204" pitchFamily="34" charset="0"/>
              </a:rPr>
              <a:t>Summarizing Data for Two Variables Using Graphical Displays</a:t>
            </a:r>
          </a:p>
        </p:txBody>
      </p:sp>
      <p:sp>
        <p:nvSpPr>
          <p:cNvPr id="263233" name="Rectangle 65"/>
          <p:cNvSpPr>
            <a:spLocks noChangeArrowheads="1"/>
          </p:cNvSpPr>
          <p:nvPr/>
        </p:nvSpPr>
        <p:spPr bwMode="auto">
          <a:xfrm>
            <a:off x="838706" y="1772984"/>
            <a:ext cx="10278442" cy="490538"/>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pPr>
            <a:r>
              <a:rPr lang="en-US" sz="2400" dirty="0">
                <a:solidFill>
                  <a:srgbClr val="000000"/>
                </a:solidFill>
                <a:effectLst/>
                <a:latin typeface="Arial" panose="020B0604020202020204" pitchFamily="34" charset="0"/>
                <a:cs typeface="Arial" panose="020B0604020202020204" pitchFamily="34" charset="0"/>
              </a:rPr>
              <a:t>Summarizing Data for Two Variables Using Tables</a:t>
            </a:r>
          </a:p>
        </p:txBody>
      </p:sp>
      <p:sp>
        <p:nvSpPr>
          <p:cNvPr id="5" name="Rectangle 3"/>
          <p:cNvSpPr>
            <a:spLocks noChangeArrowheads="1"/>
          </p:cNvSpPr>
          <p:nvPr/>
        </p:nvSpPr>
        <p:spPr bwMode="auto">
          <a:xfrm>
            <a:off x="848362" y="2910454"/>
            <a:ext cx="10564278" cy="490538"/>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pPr>
            <a:r>
              <a:rPr lang="en-US" sz="2400" dirty="0">
                <a:solidFill>
                  <a:srgbClr val="000000"/>
                </a:solidFill>
                <a:effectLst/>
                <a:latin typeface="Arial" panose="020B0604020202020204" pitchFamily="34" charset="0"/>
                <a:cs typeface="Arial" panose="020B0604020202020204" pitchFamily="34" charset="0"/>
              </a:rPr>
              <a:t>Data Visualization:  Best Practices in Creating Effective Graphical Displays</a:t>
            </a:r>
          </a:p>
        </p:txBody>
      </p:sp>
      <p:sp>
        <p:nvSpPr>
          <p:cNvPr id="2" name="Slide Number Placeholder 1"/>
          <p:cNvSpPr>
            <a:spLocks noGrp="1"/>
          </p:cNvSpPr>
          <p:nvPr>
            <p:ph type="sldNum" sz="quarter" idx="12"/>
          </p:nvPr>
        </p:nvSpPr>
        <p:spPr/>
        <p:txBody>
          <a:bodyPr/>
          <a:lstStyle/>
          <a:p>
            <a:fld id="{949EBC64-41CB-41B8-B6DF-9B1367312BD4}" type="slidenum">
              <a:rPr lang="en-US" smtClean="0"/>
              <a:t>39</a:t>
            </a:fld>
            <a:endParaRPr lang="en-US"/>
          </a:p>
        </p:txBody>
      </p:sp>
    </p:spTree>
    <p:extLst>
      <p:ext uri="{BB962C8B-B14F-4D97-AF65-F5344CB8AC3E}">
        <p14:creationId xmlns:p14="http://schemas.microsoft.com/office/powerpoint/2010/main" val="3246273304"/>
      </p:ext>
    </p:extLst>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ChangeArrowheads="1"/>
          </p:cNvSpPr>
          <p:nvPr/>
        </p:nvSpPr>
        <p:spPr bwMode="auto">
          <a:xfrm>
            <a:off x="917394" y="1232634"/>
            <a:ext cx="10263868" cy="2931293"/>
          </a:xfrm>
          <a:prstGeom prst="rect">
            <a:avLst/>
          </a:prstGeom>
          <a:noFill/>
          <a:ln w="6350">
            <a:noFill/>
            <a:miter lim="800000"/>
            <a:headEnd/>
            <a:tailEnd/>
          </a:ln>
          <a:effectLst/>
          <a:scene3d>
            <a:camera prst="orthographicFront">
              <a:rot lat="0" lon="0" rev="0"/>
            </a:camera>
            <a:lightRig rig="balanced" dir="t">
              <a:rot lat="0" lon="0" rev="8700000"/>
            </a:lightRig>
          </a:scene3d>
          <a:sp3d>
            <a:bevelT w="190500" h="38100"/>
          </a:sp3d>
        </p:spPr>
        <p:txBody>
          <a:bodyPr wrap="square" anchor="t">
            <a:normAutofit/>
          </a:bodyPr>
          <a:lstStyle/>
          <a:p>
            <a:pPr marL="234950" indent="-234950" algn="l">
              <a:buFont typeface="Arial" panose="020B0604020202020204" pitchFamily="34" charset="0"/>
              <a:buChar char="•"/>
              <a:defRPr/>
            </a:pPr>
            <a:r>
              <a:rPr lang="en-US" sz="2400" dirty="0">
                <a:solidFill>
                  <a:srgbClr val="000000"/>
                </a:solidFill>
                <a:effectLst/>
                <a:latin typeface="+mn-lt"/>
                <a:cs typeface="Arial" panose="020B0604020202020204" pitchFamily="34" charset="0"/>
              </a:rPr>
              <a:t>A </a:t>
            </a:r>
            <a:r>
              <a:rPr lang="en-US" sz="2400" u="sng" dirty="0">
                <a:solidFill>
                  <a:srgbClr val="000000"/>
                </a:solidFill>
                <a:effectLst/>
                <a:latin typeface="+mn-lt"/>
                <a:cs typeface="Arial" panose="020B0604020202020204" pitchFamily="34" charset="0"/>
              </a:rPr>
              <a:t>frequency distribution</a:t>
            </a:r>
            <a:r>
              <a:rPr lang="en-US" sz="2400" dirty="0">
                <a:solidFill>
                  <a:srgbClr val="000000"/>
                </a:solidFill>
                <a:effectLst/>
                <a:latin typeface="+mn-lt"/>
                <a:cs typeface="Arial" panose="020B0604020202020204" pitchFamily="34" charset="0"/>
              </a:rPr>
              <a:t> is a tabular summary of data showing the number (frequency) of  observations  in each of several non-overlapping  categories or classes.</a:t>
            </a:r>
          </a:p>
          <a:p>
            <a:pPr marL="234950" indent="-234950" algn="l">
              <a:buFont typeface="Arial" panose="020B0604020202020204" pitchFamily="34" charset="0"/>
              <a:buChar char="•"/>
              <a:defRPr/>
            </a:pPr>
            <a:r>
              <a:rPr lang="en-US" sz="2400" dirty="0">
                <a:solidFill>
                  <a:srgbClr val="000000"/>
                </a:solidFill>
                <a:effectLst/>
                <a:latin typeface="+mn-lt"/>
                <a:cs typeface="Arial" panose="020B0604020202020204" pitchFamily="34" charset="0"/>
              </a:rPr>
              <a:t>The objective is to </a:t>
            </a:r>
            <a:r>
              <a:rPr lang="en-US" sz="2400" u="sng" dirty="0">
                <a:solidFill>
                  <a:srgbClr val="000000"/>
                </a:solidFill>
                <a:effectLst/>
                <a:latin typeface="+mn-lt"/>
                <a:cs typeface="Arial" panose="020B0604020202020204" pitchFamily="34" charset="0"/>
              </a:rPr>
              <a:t>provide insights</a:t>
            </a:r>
            <a:r>
              <a:rPr lang="en-US" sz="2400" dirty="0">
                <a:solidFill>
                  <a:srgbClr val="000000"/>
                </a:solidFill>
                <a:effectLst/>
                <a:latin typeface="+mn-lt"/>
                <a:cs typeface="Arial" panose="020B0604020202020204" pitchFamily="34" charset="0"/>
              </a:rPr>
              <a:t> about the data that cannot be quickly obtained by looking only at the original data.</a:t>
            </a:r>
          </a:p>
          <a:p>
            <a:pPr marL="234950" indent="-234950" algn="l">
              <a:buFont typeface="Arial" panose="020B0604020202020204" pitchFamily="34" charset="0"/>
              <a:buChar char="•"/>
              <a:defRPr/>
            </a:pPr>
            <a:endParaRPr lang="en-US" sz="2400" dirty="0">
              <a:solidFill>
                <a:srgbClr val="000000"/>
              </a:solidFill>
              <a:effectLst/>
              <a:latin typeface="+mn-lt"/>
              <a:cs typeface="Arial" panose="020B0604020202020204" pitchFamily="34" charset="0"/>
            </a:endParaRPr>
          </a:p>
        </p:txBody>
      </p:sp>
      <p:sp>
        <p:nvSpPr>
          <p:cNvPr id="5" name="Rectangle 2"/>
          <p:cNvSpPr txBox="1">
            <a:spLocks noChangeArrowheads="1"/>
          </p:cNvSpPr>
          <p:nvPr/>
        </p:nvSpPr>
        <p:spPr>
          <a:xfrm>
            <a:off x="912138" y="648687"/>
            <a:ext cx="10337562" cy="762000"/>
          </a:xfrm>
          <a:prstGeom prst="rect">
            <a:avLst/>
          </a:prstGeom>
        </p:spPr>
        <p:txBody>
          <a:bodyPr anchor="ct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fontAlgn="auto">
              <a:spcAft>
                <a:spcPts val="0"/>
              </a:spcAft>
              <a:defRPr/>
            </a:pPr>
            <a:r>
              <a:rPr lang="en-US" sz="3200" dirty="0">
                <a:effectLst/>
              </a:rPr>
              <a:t>Frequency Distribution</a:t>
            </a:r>
          </a:p>
        </p:txBody>
      </p:sp>
      <p:sp>
        <p:nvSpPr>
          <p:cNvPr id="2" name="Slide Number Placeholder 1"/>
          <p:cNvSpPr>
            <a:spLocks noGrp="1"/>
          </p:cNvSpPr>
          <p:nvPr>
            <p:ph type="sldNum" sz="quarter" idx="12"/>
          </p:nvPr>
        </p:nvSpPr>
        <p:spPr/>
        <p:txBody>
          <a:bodyPr/>
          <a:lstStyle/>
          <a:p>
            <a:fld id="{949EBC64-41CB-41B8-B6DF-9B1367312BD4}" type="slidenum">
              <a:rPr lang="en-US" smtClean="0"/>
              <a:t>4</a:t>
            </a:fld>
            <a:endParaRPr lang="en-US"/>
          </a:p>
        </p:txBody>
      </p:sp>
    </p:spTree>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928311" y="572633"/>
            <a:ext cx="11037351" cy="743857"/>
          </a:xfrm>
          <a:prstGeom prst="rect">
            <a:avLst/>
          </a:prstGeom>
          <a:noFill/>
          <a:ln/>
        </p:spPr>
        <p:txBody>
          <a:bodyPr/>
          <a:lstStyle>
            <a:lvl1pPr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2pPr>
            <a:lvl3pPr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3pPr>
            <a:lvl4pPr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4pPr>
            <a:lvl5pPr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5pPr>
            <a:lvl6pPr marL="457200"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6pPr>
            <a:lvl7pPr marL="914400"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7pPr>
            <a:lvl8pPr marL="1371600"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8pPr>
            <a:lvl9pPr marL="1828800"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9pPr>
          </a:lstStyle>
          <a:p>
            <a:pPr algn="l"/>
            <a:r>
              <a:rPr lang="en-US" sz="3200" dirty="0">
                <a:solidFill>
                  <a:schemeClr val="tx1"/>
                </a:solidFill>
                <a:effectLst/>
                <a:latin typeface="+mn-lt"/>
                <a:cs typeface="Arial" panose="020B0604020202020204" pitchFamily="34" charset="0"/>
              </a:rPr>
              <a:t>Summarizing Data for Two Variables using Tables</a:t>
            </a:r>
          </a:p>
        </p:txBody>
      </p:sp>
      <p:sp>
        <p:nvSpPr>
          <p:cNvPr id="6" name="Rectangle 7"/>
          <p:cNvSpPr>
            <a:spLocks noChangeArrowheads="1"/>
          </p:cNvSpPr>
          <p:nvPr/>
        </p:nvSpPr>
        <p:spPr bwMode="auto">
          <a:xfrm>
            <a:off x="836126" y="2796216"/>
            <a:ext cx="10641608" cy="762525"/>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u="sng" dirty="0" err="1">
                <a:solidFill>
                  <a:srgbClr val="000000"/>
                </a:solidFill>
                <a:effectLst/>
                <a:latin typeface="+mn-lt"/>
                <a:cs typeface="Arial" panose="020B0604020202020204" pitchFamily="34" charset="0"/>
              </a:rPr>
              <a:t>Crosstabulation</a:t>
            </a:r>
            <a:r>
              <a:rPr lang="en-US" sz="2400" dirty="0">
                <a:solidFill>
                  <a:srgbClr val="000000"/>
                </a:solidFill>
                <a:effectLst/>
                <a:latin typeface="+mn-lt"/>
                <a:cs typeface="Arial" panose="020B0604020202020204" pitchFamily="34" charset="0"/>
              </a:rPr>
              <a:t> is a method for summarizing the data for two variables.</a:t>
            </a:r>
          </a:p>
        </p:txBody>
      </p:sp>
      <p:sp>
        <p:nvSpPr>
          <p:cNvPr id="7" name="Rectangle 8"/>
          <p:cNvSpPr>
            <a:spLocks noChangeArrowheads="1"/>
          </p:cNvSpPr>
          <p:nvPr/>
        </p:nvSpPr>
        <p:spPr bwMode="auto">
          <a:xfrm>
            <a:off x="836126" y="1914525"/>
            <a:ext cx="10641608" cy="989313"/>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Often a manager is interested in tabular and graphical methods that will help understand the </a:t>
            </a:r>
            <a:r>
              <a:rPr lang="en-US" sz="2400" u="sng" dirty="0">
                <a:solidFill>
                  <a:srgbClr val="000000"/>
                </a:solidFill>
                <a:effectLst/>
                <a:latin typeface="+mn-lt"/>
                <a:cs typeface="Arial" panose="020B0604020202020204" pitchFamily="34" charset="0"/>
              </a:rPr>
              <a:t>relationship between two variables</a:t>
            </a:r>
            <a:r>
              <a:rPr lang="en-US" sz="2400" dirty="0">
                <a:solidFill>
                  <a:srgbClr val="000000"/>
                </a:solidFill>
                <a:effectLst/>
                <a:latin typeface="+mn-lt"/>
                <a:cs typeface="Arial" panose="020B0604020202020204" pitchFamily="34" charset="0"/>
              </a:rPr>
              <a:t>.</a:t>
            </a:r>
          </a:p>
        </p:txBody>
      </p:sp>
      <p:sp>
        <p:nvSpPr>
          <p:cNvPr id="8" name="Rectangle 9"/>
          <p:cNvSpPr>
            <a:spLocks noChangeArrowheads="1"/>
          </p:cNvSpPr>
          <p:nvPr/>
        </p:nvSpPr>
        <p:spPr bwMode="auto">
          <a:xfrm>
            <a:off x="836126" y="1114425"/>
            <a:ext cx="10641608" cy="857250"/>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Thus far we have focused on methods that are used to summarize the data for </a:t>
            </a:r>
            <a:r>
              <a:rPr lang="en-US" sz="2400" u="sng" dirty="0">
                <a:solidFill>
                  <a:srgbClr val="000000"/>
                </a:solidFill>
                <a:effectLst/>
                <a:latin typeface="+mn-lt"/>
                <a:cs typeface="Arial" panose="020B0604020202020204" pitchFamily="34" charset="0"/>
              </a:rPr>
              <a:t>one variable at a time</a:t>
            </a:r>
            <a:r>
              <a:rPr lang="en-US" sz="2400" dirty="0">
                <a:solidFill>
                  <a:srgbClr val="000000"/>
                </a:solidFill>
                <a:effectLst/>
                <a:latin typeface="+mn-lt"/>
                <a:cs typeface="Arial" panose="020B0604020202020204" pitchFamily="34" charset="0"/>
              </a:rPr>
              <a:t>.</a:t>
            </a:r>
          </a:p>
        </p:txBody>
      </p:sp>
      <p:sp>
        <p:nvSpPr>
          <p:cNvPr id="3" name="Slide Number Placeholder 2"/>
          <p:cNvSpPr>
            <a:spLocks noGrp="1"/>
          </p:cNvSpPr>
          <p:nvPr>
            <p:ph type="sldNum" sz="quarter" idx="12"/>
          </p:nvPr>
        </p:nvSpPr>
        <p:spPr/>
        <p:txBody>
          <a:bodyPr/>
          <a:lstStyle/>
          <a:p>
            <a:fld id="{949EBC64-41CB-41B8-B6DF-9B1367312BD4}" type="slidenum">
              <a:rPr lang="en-US" smtClean="0"/>
              <a:t>40</a:t>
            </a:fld>
            <a:endParaRPr lang="en-US"/>
          </a:p>
        </p:txBody>
      </p:sp>
    </p:spTree>
    <p:extLst>
      <p:ext uri="{BB962C8B-B14F-4D97-AF65-F5344CB8AC3E}">
        <p14:creationId xmlns:p14="http://schemas.microsoft.com/office/powerpoint/2010/main" val="2067410050"/>
      </p:ext>
    </p:extLst>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ChangeArrowheads="1"/>
          </p:cNvSpPr>
          <p:nvPr/>
        </p:nvSpPr>
        <p:spPr bwMode="auto">
          <a:xfrm>
            <a:off x="913371" y="458689"/>
            <a:ext cx="10337562" cy="814387"/>
          </a:xfrm>
          <a:prstGeom prst="rect">
            <a:avLst/>
          </a:prstGeom>
          <a:noFill/>
          <a:ln w="12700">
            <a:noFill/>
            <a:miter lim="800000"/>
            <a:headEnd/>
            <a:tailEnd/>
          </a:ln>
          <a:effectLst/>
        </p:spPr>
        <p:txBody>
          <a:bodyPr lIns="90488" tIns="44450" rIns="90488" bIns="44450" anchor="ctr"/>
          <a:lstStyle/>
          <a:p>
            <a:pPr algn="l"/>
            <a:r>
              <a:rPr lang="en-US" sz="3200" dirty="0" err="1">
                <a:effectLst/>
                <a:latin typeface="+mn-lt"/>
                <a:cs typeface="Arial" panose="020B0604020202020204" pitchFamily="34" charset="0"/>
              </a:rPr>
              <a:t>Crosstabulation</a:t>
            </a:r>
            <a:endParaRPr lang="en-US" sz="3200" dirty="0">
              <a:effectLst/>
              <a:latin typeface="+mn-lt"/>
              <a:cs typeface="Arial" panose="020B0604020202020204" pitchFamily="34" charset="0"/>
            </a:endParaRPr>
          </a:p>
        </p:txBody>
      </p:sp>
      <p:sp>
        <p:nvSpPr>
          <p:cNvPr id="306183" name="Rectangle 7"/>
          <p:cNvSpPr>
            <a:spLocks noChangeArrowheads="1"/>
          </p:cNvSpPr>
          <p:nvPr/>
        </p:nvSpPr>
        <p:spPr bwMode="auto">
          <a:xfrm>
            <a:off x="833686" y="3329423"/>
            <a:ext cx="10388237" cy="592953"/>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The left and top margin labels define the classes for the two variables.</a:t>
            </a:r>
          </a:p>
        </p:txBody>
      </p:sp>
      <p:sp>
        <p:nvSpPr>
          <p:cNvPr id="306184" name="Rectangle 8"/>
          <p:cNvSpPr>
            <a:spLocks noChangeArrowheads="1"/>
          </p:cNvSpPr>
          <p:nvPr/>
        </p:nvSpPr>
        <p:spPr bwMode="auto">
          <a:xfrm>
            <a:off x="833686" y="1685468"/>
            <a:ext cx="10337562" cy="1693219"/>
          </a:xfrm>
          <a:prstGeom prst="rect">
            <a:avLst/>
          </a:prstGeom>
          <a:noFill/>
          <a:ln w="12700">
            <a:noFill/>
            <a:miter lim="800000"/>
            <a:headEnd/>
            <a:tailEnd/>
          </a:ln>
          <a:effectLst/>
        </p:spPr>
        <p:txBody>
          <a:bodyPr wrap="square" anchor="ctr"/>
          <a:lstStyle/>
          <a:p>
            <a:pPr marL="342900" indent="-342900" algn="l">
              <a:spcBef>
                <a:spcPct val="20000"/>
              </a:spcBef>
              <a:buFont typeface="Arial" panose="020B0604020202020204" pitchFamily="34" charset="0"/>
              <a:buChar char="•"/>
            </a:pPr>
            <a:r>
              <a:rPr lang="en-US" sz="2400" dirty="0" err="1">
                <a:solidFill>
                  <a:srgbClr val="000000"/>
                </a:solidFill>
                <a:effectLst/>
                <a:latin typeface="+mn-lt"/>
                <a:cs typeface="Arial" panose="020B0604020202020204" pitchFamily="34" charset="0"/>
              </a:rPr>
              <a:t>Crosstabulation</a:t>
            </a:r>
            <a:r>
              <a:rPr lang="en-US" sz="2400" dirty="0">
                <a:solidFill>
                  <a:srgbClr val="000000"/>
                </a:solidFill>
                <a:effectLst/>
                <a:latin typeface="+mn-lt"/>
                <a:cs typeface="Arial" panose="020B0604020202020204" pitchFamily="34" charset="0"/>
              </a:rPr>
              <a:t> can be used when:</a:t>
            </a:r>
          </a:p>
          <a:p>
            <a:pPr marL="800100" lvl="1" indent="-342900" algn="l">
              <a:lnSpc>
                <a:spcPct val="70000"/>
              </a:lnSpc>
              <a:spcBef>
                <a:spcPct val="20000"/>
              </a:spcBef>
              <a:buSzPct val="125000"/>
              <a:buFont typeface="Arial" panose="020B0604020202020204" pitchFamily="34" charset="0"/>
              <a:buChar char="•"/>
            </a:pPr>
            <a:r>
              <a:rPr lang="en-US" sz="2400" dirty="0">
                <a:solidFill>
                  <a:srgbClr val="000000"/>
                </a:solidFill>
                <a:effectLst/>
                <a:latin typeface="+mn-lt"/>
                <a:cs typeface="Arial" panose="020B0604020202020204" pitchFamily="34" charset="0"/>
              </a:rPr>
              <a:t>  one variable is categorical and the other is quantitative,</a:t>
            </a:r>
          </a:p>
          <a:p>
            <a:pPr marL="800100" lvl="1" indent="-342900" algn="l">
              <a:lnSpc>
                <a:spcPct val="90000"/>
              </a:lnSpc>
              <a:spcBef>
                <a:spcPct val="20000"/>
              </a:spcBef>
              <a:buSzPct val="125000"/>
              <a:buFont typeface="Arial" panose="020B0604020202020204" pitchFamily="34" charset="0"/>
              <a:buChar char="•"/>
            </a:pPr>
            <a:r>
              <a:rPr lang="en-US" sz="2400" dirty="0">
                <a:solidFill>
                  <a:srgbClr val="000000"/>
                </a:solidFill>
                <a:effectLst/>
                <a:latin typeface="+mn-lt"/>
                <a:cs typeface="Arial" panose="020B0604020202020204" pitchFamily="34" charset="0"/>
              </a:rPr>
              <a:t>  both variables are categorical, or</a:t>
            </a:r>
          </a:p>
          <a:p>
            <a:pPr marL="800100" lvl="1" indent="-342900" algn="l">
              <a:lnSpc>
                <a:spcPct val="80000"/>
              </a:lnSpc>
              <a:spcBef>
                <a:spcPct val="20000"/>
              </a:spcBef>
              <a:buSzPct val="125000"/>
              <a:buFont typeface="Arial" panose="020B0604020202020204" pitchFamily="34" charset="0"/>
              <a:buChar char="•"/>
            </a:pPr>
            <a:r>
              <a:rPr lang="en-US" sz="2400" dirty="0">
                <a:solidFill>
                  <a:srgbClr val="000000"/>
                </a:solidFill>
                <a:effectLst/>
                <a:latin typeface="+mn-lt"/>
                <a:cs typeface="Arial" panose="020B0604020202020204" pitchFamily="34" charset="0"/>
              </a:rPr>
              <a:t>  both variables are quantitative.</a:t>
            </a:r>
            <a:endParaRPr lang="en-US" dirty="0">
              <a:solidFill>
                <a:srgbClr val="000000"/>
              </a:solidFill>
              <a:effectLst/>
              <a:latin typeface="+mn-lt"/>
              <a:cs typeface="Arial" panose="020B0604020202020204" pitchFamily="34" charset="0"/>
            </a:endParaRPr>
          </a:p>
        </p:txBody>
      </p:sp>
      <p:sp>
        <p:nvSpPr>
          <p:cNvPr id="306185" name="Rectangle 9"/>
          <p:cNvSpPr>
            <a:spLocks noChangeArrowheads="1"/>
          </p:cNvSpPr>
          <p:nvPr/>
        </p:nvSpPr>
        <p:spPr bwMode="auto">
          <a:xfrm>
            <a:off x="833686" y="1060424"/>
            <a:ext cx="10312225" cy="600676"/>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A </a:t>
            </a:r>
            <a:r>
              <a:rPr lang="en-US" sz="2400" u="sng" dirty="0" err="1">
                <a:solidFill>
                  <a:srgbClr val="000000"/>
                </a:solidFill>
                <a:effectLst/>
                <a:latin typeface="+mn-lt"/>
                <a:cs typeface="Arial" panose="020B0604020202020204" pitchFamily="34" charset="0"/>
              </a:rPr>
              <a:t>crosstabulation</a:t>
            </a:r>
            <a:r>
              <a:rPr lang="en-US" sz="2400" dirty="0">
                <a:solidFill>
                  <a:srgbClr val="000000"/>
                </a:solidFill>
                <a:effectLst/>
                <a:latin typeface="+mn-lt"/>
                <a:cs typeface="Arial" panose="020B0604020202020204" pitchFamily="34" charset="0"/>
              </a:rPr>
              <a:t> is a tabular summary of data for two variables.</a:t>
            </a:r>
          </a:p>
        </p:txBody>
      </p:sp>
      <p:sp>
        <p:nvSpPr>
          <p:cNvPr id="2" name="Slide Number Placeholder 1"/>
          <p:cNvSpPr>
            <a:spLocks noGrp="1"/>
          </p:cNvSpPr>
          <p:nvPr>
            <p:ph type="sldNum" sz="quarter" idx="12"/>
          </p:nvPr>
        </p:nvSpPr>
        <p:spPr/>
        <p:txBody>
          <a:bodyPr/>
          <a:lstStyle/>
          <a:p>
            <a:fld id="{949EBC64-41CB-41B8-B6DF-9B1367312BD4}" type="slidenum">
              <a:rPr lang="en-US" smtClean="0"/>
              <a:t>41</a:t>
            </a:fld>
            <a:endParaRPr lang="en-US"/>
          </a:p>
        </p:txBody>
      </p:sp>
    </p:spTree>
    <p:extLst>
      <p:ext uri="{BB962C8B-B14F-4D97-AF65-F5344CB8AC3E}">
        <p14:creationId xmlns:p14="http://schemas.microsoft.com/office/powerpoint/2010/main" val="1705048947"/>
      </p:ext>
    </p:extLst>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84" name="Rectangle 16"/>
          <p:cNvSpPr>
            <a:spLocks noChangeArrowheads="1"/>
          </p:cNvSpPr>
          <p:nvPr/>
        </p:nvSpPr>
        <p:spPr bwMode="auto">
          <a:xfrm>
            <a:off x="1280011" y="2773314"/>
            <a:ext cx="8635749" cy="2806700"/>
          </a:xfrm>
          <a:prstGeom prst="rect">
            <a:avLst/>
          </a:prstGeom>
          <a:solidFill>
            <a:schemeClr val="bg1">
              <a:lumMod val="95000"/>
            </a:schemeClr>
          </a:solidFill>
          <a:ln w="6350">
            <a:solidFill>
              <a:srgbClr val="000000"/>
            </a:solidFill>
            <a:miter lim="800000"/>
            <a:headEnd/>
            <a:tailEnd/>
          </a:ln>
          <a:effectLst/>
        </p:spPr>
        <p:txBody>
          <a:bodyPr wrap="none" anchor="ctr"/>
          <a:lstStyle/>
          <a:p>
            <a:endParaRPr lang="en-US">
              <a:latin typeface="+mn-lt"/>
            </a:endParaRPr>
          </a:p>
        </p:txBody>
      </p:sp>
      <p:grpSp>
        <p:nvGrpSpPr>
          <p:cNvPr id="288933" name="Group 165"/>
          <p:cNvGrpSpPr>
            <a:grpSpLocks/>
          </p:cNvGrpSpPr>
          <p:nvPr/>
        </p:nvGrpSpPr>
        <p:grpSpPr bwMode="auto">
          <a:xfrm>
            <a:off x="1586760" y="2933652"/>
            <a:ext cx="7974370" cy="2482850"/>
            <a:chOff x="673" y="2027"/>
            <a:chExt cx="4660" cy="1564"/>
          </a:xfrm>
        </p:grpSpPr>
        <p:sp>
          <p:nvSpPr>
            <p:cNvPr id="288771" name="Line 3"/>
            <p:cNvSpPr>
              <a:spLocks noChangeShapeType="1"/>
            </p:cNvSpPr>
            <p:nvPr/>
          </p:nvSpPr>
          <p:spPr bwMode="auto">
            <a:xfrm>
              <a:off x="673" y="3210"/>
              <a:ext cx="4648"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latin typeface="+mn-lt"/>
              </a:endParaRPr>
            </a:p>
          </p:txBody>
        </p:sp>
        <p:sp>
          <p:nvSpPr>
            <p:cNvPr id="288772" name="Line 4"/>
            <p:cNvSpPr>
              <a:spLocks noChangeShapeType="1"/>
            </p:cNvSpPr>
            <p:nvPr/>
          </p:nvSpPr>
          <p:spPr bwMode="auto">
            <a:xfrm>
              <a:off x="685" y="2548"/>
              <a:ext cx="4648"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latin typeface="+mn-lt"/>
              </a:endParaRPr>
            </a:p>
          </p:txBody>
        </p:sp>
        <p:sp>
          <p:nvSpPr>
            <p:cNvPr id="288773" name="Line 5"/>
            <p:cNvSpPr>
              <a:spLocks noChangeShapeType="1"/>
            </p:cNvSpPr>
            <p:nvPr/>
          </p:nvSpPr>
          <p:spPr bwMode="auto">
            <a:xfrm>
              <a:off x="1641" y="2027"/>
              <a:ext cx="0" cy="156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latin typeface="+mn-lt"/>
              </a:endParaRPr>
            </a:p>
          </p:txBody>
        </p:sp>
        <p:sp>
          <p:nvSpPr>
            <p:cNvPr id="288774" name="Line 6"/>
            <p:cNvSpPr>
              <a:spLocks noChangeShapeType="1"/>
            </p:cNvSpPr>
            <p:nvPr/>
          </p:nvSpPr>
          <p:spPr bwMode="auto">
            <a:xfrm flipH="1">
              <a:off x="4653" y="2159"/>
              <a:ext cx="0" cy="1432"/>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latin typeface="+mn-lt"/>
              </a:endParaRPr>
            </a:p>
          </p:txBody>
        </p:sp>
      </p:grpSp>
      <p:sp>
        <p:nvSpPr>
          <p:cNvPr id="288775" name="Rectangle 7"/>
          <p:cNvSpPr>
            <a:spLocks noChangeArrowheads="1"/>
          </p:cNvSpPr>
          <p:nvPr/>
        </p:nvSpPr>
        <p:spPr bwMode="auto">
          <a:xfrm>
            <a:off x="1532898" y="2839989"/>
            <a:ext cx="1672253" cy="971550"/>
          </a:xfrm>
          <a:prstGeom prst="rect">
            <a:avLst/>
          </a:prstGeom>
          <a:noFill/>
          <a:ln w="12700">
            <a:noFill/>
            <a:miter lim="800000"/>
            <a:headEnd/>
            <a:tailEnd/>
          </a:ln>
          <a:effectLst/>
        </p:spPr>
        <p:txBody>
          <a:bodyPr wrap="none" anchor="ctr"/>
          <a:lstStyle/>
          <a:p>
            <a:r>
              <a:rPr lang="en-US" sz="2400">
                <a:solidFill>
                  <a:srgbClr val="000000"/>
                </a:solidFill>
                <a:effectLst/>
                <a:latin typeface="+mn-lt"/>
                <a:cs typeface="Arial" panose="020B0604020202020204" pitchFamily="34" charset="0"/>
              </a:rPr>
              <a:t>Price</a:t>
            </a:r>
          </a:p>
          <a:p>
            <a:r>
              <a:rPr lang="en-US" sz="2400">
                <a:solidFill>
                  <a:srgbClr val="000000"/>
                </a:solidFill>
                <a:effectLst/>
                <a:latin typeface="+mn-lt"/>
                <a:cs typeface="Arial" panose="020B0604020202020204" pitchFamily="34" charset="0"/>
              </a:rPr>
              <a:t>Range</a:t>
            </a:r>
          </a:p>
        </p:txBody>
      </p:sp>
      <p:sp>
        <p:nvSpPr>
          <p:cNvPr id="288776" name="Rectangle 8"/>
          <p:cNvSpPr>
            <a:spLocks noChangeArrowheads="1"/>
          </p:cNvSpPr>
          <p:nvPr/>
        </p:nvSpPr>
        <p:spPr bwMode="auto">
          <a:xfrm>
            <a:off x="3505458" y="3182889"/>
            <a:ext cx="6359628" cy="647700"/>
          </a:xfrm>
          <a:prstGeom prst="rect">
            <a:avLst/>
          </a:prstGeom>
          <a:noFill/>
          <a:ln w="12700">
            <a:noFill/>
            <a:miter lim="800000"/>
            <a:headEnd/>
            <a:tailEnd/>
          </a:ln>
          <a:effectLst/>
        </p:spPr>
        <p:txBody>
          <a:bodyPr wrap="none" anchor="ctr"/>
          <a:lstStyle/>
          <a:p>
            <a:pPr algn="l">
              <a:lnSpc>
                <a:spcPct val="110000"/>
              </a:lnSpc>
            </a:pPr>
            <a:r>
              <a:rPr lang="en-US" sz="2400" dirty="0">
                <a:solidFill>
                  <a:srgbClr val="000000"/>
                </a:solidFill>
                <a:effectLst/>
                <a:latin typeface="+mn-lt"/>
                <a:cs typeface="Arial" panose="020B0604020202020204" pitchFamily="34" charset="0"/>
              </a:rPr>
              <a:t>  Colonial     Log     Split     A-Frame</a:t>
            </a:r>
          </a:p>
        </p:txBody>
      </p:sp>
      <p:sp>
        <p:nvSpPr>
          <p:cNvPr id="288777" name="Rectangle 9"/>
          <p:cNvSpPr>
            <a:spLocks noChangeArrowheads="1"/>
          </p:cNvSpPr>
          <p:nvPr/>
        </p:nvSpPr>
        <p:spPr bwMode="auto">
          <a:xfrm>
            <a:off x="8398965" y="3259089"/>
            <a:ext cx="1216184" cy="495300"/>
          </a:xfrm>
          <a:prstGeom prst="rect">
            <a:avLst/>
          </a:prstGeom>
          <a:noFill/>
          <a:ln w="12700">
            <a:noFill/>
            <a:miter lim="800000"/>
            <a:headEnd/>
            <a:tailEnd/>
          </a:ln>
          <a:effectLst/>
        </p:spPr>
        <p:txBody>
          <a:bodyPr wrap="none" anchor="ctr"/>
          <a:lstStyle/>
          <a:p>
            <a:r>
              <a:rPr lang="en-US" sz="2400" dirty="0">
                <a:solidFill>
                  <a:srgbClr val="000000"/>
                </a:solidFill>
                <a:effectLst/>
                <a:latin typeface="+mn-lt"/>
                <a:cs typeface="Arial" panose="020B0604020202020204" pitchFamily="34" charset="0"/>
              </a:rPr>
              <a:t>Total</a:t>
            </a:r>
          </a:p>
        </p:txBody>
      </p:sp>
      <p:sp>
        <p:nvSpPr>
          <p:cNvPr id="288778" name="Rectangle 10"/>
          <p:cNvSpPr>
            <a:spLocks noChangeArrowheads="1"/>
          </p:cNvSpPr>
          <p:nvPr/>
        </p:nvSpPr>
        <p:spPr bwMode="auto">
          <a:xfrm>
            <a:off x="1330201" y="3811539"/>
            <a:ext cx="2001636" cy="952500"/>
          </a:xfrm>
          <a:prstGeom prst="rect">
            <a:avLst/>
          </a:prstGeom>
          <a:noFill/>
          <a:ln w="12700">
            <a:noFill/>
            <a:miter lim="800000"/>
            <a:headEnd/>
            <a:tailEnd/>
          </a:ln>
          <a:effectLst/>
        </p:spPr>
        <p:txBody>
          <a:bodyPr wrap="none" anchor="ctr"/>
          <a:lstStyle/>
          <a:p>
            <a:pPr>
              <a:lnSpc>
                <a:spcPct val="120000"/>
              </a:lnSpc>
            </a:pPr>
            <a:r>
              <a:rPr lang="en-US" sz="2400" dirty="0">
                <a:solidFill>
                  <a:srgbClr val="000000"/>
                </a:solidFill>
                <a:effectLst/>
                <a:latin typeface="+mn-lt"/>
                <a:cs typeface="Arial" panose="020B0604020202020204" pitchFamily="34" charset="0"/>
              </a:rPr>
              <a:t>&lt; $250,000</a:t>
            </a:r>
          </a:p>
          <a:p>
            <a:pPr>
              <a:lnSpc>
                <a:spcPct val="120000"/>
              </a:lnSpc>
            </a:pPr>
            <a:r>
              <a:rPr lang="en-US" sz="2400" u="sng" dirty="0">
                <a:solidFill>
                  <a:srgbClr val="000000"/>
                </a:solidFill>
                <a:effectLst/>
                <a:latin typeface="+mn-lt"/>
                <a:cs typeface="Arial" panose="020B0604020202020204" pitchFamily="34" charset="0"/>
              </a:rPr>
              <a:t>&gt;</a:t>
            </a:r>
            <a:r>
              <a:rPr lang="en-US" sz="2400" dirty="0">
                <a:solidFill>
                  <a:srgbClr val="000000"/>
                </a:solidFill>
                <a:effectLst/>
                <a:latin typeface="+mn-lt"/>
                <a:cs typeface="Arial" panose="020B0604020202020204" pitchFamily="34" charset="0"/>
              </a:rPr>
              <a:t> $250,000</a:t>
            </a:r>
          </a:p>
        </p:txBody>
      </p:sp>
      <p:sp>
        <p:nvSpPr>
          <p:cNvPr id="288779" name="Rectangle 11"/>
          <p:cNvSpPr>
            <a:spLocks noChangeArrowheads="1"/>
          </p:cNvSpPr>
          <p:nvPr/>
        </p:nvSpPr>
        <p:spPr bwMode="auto">
          <a:xfrm>
            <a:off x="3952909" y="3754389"/>
            <a:ext cx="5396816" cy="628650"/>
          </a:xfrm>
          <a:prstGeom prst="rect">
            <a:avLst/>
          </a:prstGeom>
          <a:noFill/>
          <a:ln w="12700">
            <a:noFill/>
            <a:miter lim="800000"/>
            <a:headEnd/>
            <a:tailEnd/>
          </a:ln>
          <a:effectLst/>
        </p:spPr>
        <p:txBody>
          <a:bodyPr wrap="none" anchor="ctr"/>
          <a:lstStyle/>
          <a:p>
            <a:pPr marL="457200" indent="-457200" algn="l">
              <a:lnSpc>
                <a:spcPct val="120000"/>
              </a:lnSpc>
            </a:pPr>
            <a:r>
              <a:rPr lang="en-US" sz="2400" dirty="0">
                <a:solidFill>
                  <a:srgbClr val="000000"/>
                </a:solidFill>
                <a:effectLst/>
                <a:latin typeface="+mn-lt"/>
                <a:cs typeface="Arial" panose="020B0604020202020204" pitchFamily="34" charset="0"/>
              </a:rPr>
              <a:t> 18            6         19           12</a:t>
            </a:r>
          </a:p>
        </p:txBody>
      </p:sp>
      <p:sp>
        <p:nvSpPr>
          <p:cNvPr id="288780" name="Rectangle 12"/>
          <p:cNvSpPr>
            <a:spLocks noChangeArrowheads="1"/>
          </p:cNvSpPr>
          <p:nvPr/>
        </p:nvSpPr>
        <p:spPr bwMode="auto">
          <a:xfrm>
            <a:off x="8741951" y="3754389"/>
            <a:ext cx="734778" cy="1028700"/>
          </a:xfrm>
          <a:prstGeom prst="rect">
            <a:avLst/>
          </a:prstGeom>
          <a:noFill/>
          <a:ln w="12700">
            <a:noFill/>
            <a:miter lim="800000"/>
            <a:headEnd/>
            <a:tailEnd/>
          </a:ln>
          <a:effectLst/>
        </p:spPr>
        <p:txBody>
          <a:bodyPr wrap="none" anchor="ctr"/>
          <a:lstStyle/>
          <a:p>
            <a:pPr>
              <a:lnSpc>
                <a:spcPct val="130000"/>
              </a:lnSpc>
            </a:pPr>
            <a:r>
              <a:rPr lang="en-US">
                <a:solidFill>
                  <a:srgbClr val="000000"/>
                </a:solidFill>
                <a:effectLst/>
                <a:latin typeface="+mn-lt"/>
                <a:cs typeface="Arial" panose="020B0604020202020204" pitchFamily="34" charset="0"/>
              </a:rPr>
              <a:t>55</a:t>
            </a:r>
          </a:p>
          <a:p>
            <a:pPr>
              <a:lnSpc>
                <a:spcPct val="130000"/>
              </a:lnSpc>
            </a:pPr>
            <a:r>
              <a:rPr lang="en-US">
                <a:solidFill>
                  <a:srgbClr val="000000"/>
                </a:solidFill>
                <a:effectLst/>
                <a:latin typeface="+mn-lt"/>
                <a:cs typeface="Arial" panose="020B0604020202020204" pitchFamily="34" charset="0"/>
              </a:rPr>
              <a:t>45</a:t>
            </a:r>
          </a:p>
        </p:txBody>
      </p:sp>
      <p:sp>
        <p:nvSpPr>
          <p:cNvPr id="288781" name="Rectangle 13"/>
          <p:cNvSpPr>
            <a:spLocks noChangeArrowheads="1"/>
          </p:cNvSpPr>
          <p:nvPr/>
        </p:nvSpPr>
        <p:spPr bwMode="auto">
          <a:xfrm>
            <a:off x="4029855" y="4802139"/>
            <a:ext cx="5346141" cy="628650"/>
          </a:xfrm>
          <a:prstGeom prst="rect">
            <a:avLst/>
          </a:prstGeom>
          <a:noFill/>
          <a:ln w="12700">
            <a:noFill/>
            <a:miter lim="800000"/>
            <a:headEnd/>
            <a:tailEnd/>
          </a:ln>
          <a:effectLst/>
        </p:spPr>
        <p:txBody>
          <a:bodyPr wrap="none" anchor="ctr"/>
          <a:lstStyle/>
          <a:p>
            <a:pPr algn="l"/>
            <a:r>
              <a:rPr lang="en-US" sz="2400" dirty="0">
                <a:solidFill>
                  <a:srgbClr val="000000"/>
                </a:solidFill>
                <a:effectLst/>
                <a:latin typeface="+mn-lt"/>
                <a:cs typeface="Arial" panose="020B0604020202020204" pitchFamily="34" charset="0"/>
              </a:rPr>
              <a:t>30	 20         35           15</a:t>
            </a:r>
          </a:p>
        </p:txBody>
      </p:sp>
      <p:sp>
        <p:nvSpPr>
          <p:cNvPr id="288782" name="Rectangle 14"/>
          <p:cNvSpPr>
            <a:spLocks noChangeArrowheads="1"/>
          </p:cNvSpPr>
          <p:nvPr/>
        </p:nvSpPr>
        <p:spPr bwMode="auto">
          <a:xfrm>
            <a:off x="1710258" y="4840239"/>
            <a:ext cx="1393544" cy="552450"/>
          </a:xfrm>
          <a:prstGeom prst="rect">
            <a:avLst/>
          </a:prstGeom>
          <a:noFill/>
          <a:ln w="12700">
            <a:noFill/>
            <a:miter lim="800000"/>
            <a:headEnd/>
            <a:tailEnd/>
          </a:ln>
          <a:effectLst/>
        </p:spPr>
        <p:txBody>
          <a:bodyPr wrap="none" anchor="ctr"/>
          <a:lstStyle/>
          <a:p>
            <a:r>
              <a:rPr lang="en-US" sz="2400">
                <a:solidFill>
                  <a:srgbClr val="000000"/>
                </a:solidFill>
                <a:effectLst/>
                <a:latin typeface="+mn-lt"/>
                <a:cs typeface="Arial" panose="020B0604020202020204" pitchFamily="34" charset="0"/>
              </a:rPr>
              <a:t>Total</a:t>
            </a:r>
          </a:p>
        </p:txBody>
      </p:sp>
      <p:sp>
        <p:nvSpPr>
          <p:cNvPr id="288783" name="Rectangle 15"/>
          <p:cNvSpPr>
            <a:spLocks noChangeArrowheads="1"/>
          </p:cNvSpPr>
          <p:nvPr/>
        </p:nvSpPr>
        <p:spPr bwMode="auto">
          <a:xfrm>
            <a:off x="8525339" y="4878339"/>
            <a:ext cx="1013487" cy="457200"/>
          </a:xfrm>
          <a:prstGeom prst="rect">
            <a:avLst/>
          </a:prstGeom>
          <a:noFill/>
          <a:ln w="12700">
            <a:noFill/>
            <a:miter lim="800000"/>
            <a:headEnd/>
            <a:tailEnd/>
          </a:ln>
          <a:effectLst/>
        </p:spPr>
        <p:txBody>
          <a:bodyPr wrap="none" anchor="ctr"/>
          <a:lstStyle/>
          <a:p>
            <a:r>
              <a:rPr lang="en-US" sz="2400" dirty="0">
                <a:solidFill>
                  <a:srgbClr val="000000"/>
                </a:solidFill>
                <a:effectLst/>
                <a:latin typeface="+mn-lt"/>
                <a:cs typeface="Arial" panose="020B0604020202020204" pitchFamily="34" charset="0"/>
              </a:rPr>
              <a:t>100</a:t>
            </a:r>
          </a:p>
        </p:txBody>
      </p:sp>
      <p:sp>
        <p:nvSpPr>
          <p:cNvPr id="288786" name="Rectangle 18"/>
          <p:cNvSpPr>
            <a:spLocks noChangeArrowheads="1"/>
          </p:cNvSpPr>
          <p:nvPr/>
        </p:nvSpPr>
        <p:spPr bwMode="auto">
          <a:xfrm>
            <a:off x="3965266" y="4192539"/>
            <a:ext cx="5396816" cy="609600"/>
          </a:xfrm>
          <a:prstGeom prst="rect">
            <a:avLst/>
          </a:prstGeom>
          <a:noFill/>
          <a:ln w="12700">
            <a:noFill/>
            <a:miter lim="800000"/>
            <a:headEnd/>
            <a:tailEnd/>
          </a:ln>
          <a:effectLst/>
        </p:spPr>
        <p:txBody>
          <a:bodyPr wrap="none" anchor="ctr"/>
          <a:lstStyle/>
          <a:p>
            <a:pPr marL="457200" indent="-457200" algn="l">
              <a:lnSpc>
                <a:spcPct val="120000"/>
              </a:lnSpc>
            </a:pPr>
            <a:r>
              <a:rPr lang="en-US" sz="2400" dirty="0">
                <a:solidFill>
                  <a:srgbClr val="000000"/>
                </a:solidFill>
                <a:effectLst/>
                <a:latin typeface="+mn-lt"/>
                <a:cs typeface="Arial" panose="020B0604020202020204" pitchFamily="34" charset="0"/>
              </a:rPr>
              <a:t> 12          14         16             3</a:t>
            </a:r>
          </a:p>
        </p:txBody>
      </p:sp>
      <p:sp>
        <p:nvSpPr>
          <p:cNvPr id="288787" name="Rectangle 19"/>
          <p:cNvSpPr>
            <a:spLocks noChangeArrowheads="1"/>
          </p:cNvSpPr>
          <p:nvPr/>
        </p:nvSpPr>
        <p:spPr bwMode="auto">
          <a:xfrm>
            <a:off x="3407849" y="2763789"/>
            <a:ext cx="4512832" cy="647700"/>
          </a:xfrm>
          <a:prstGeom prst="rect">
            <a:avLst/>
          </a:prstGeom>
          <a:noFill/>
          <a:ln w="12700">
            <a:noFill/>
            <a:miter lim="800000"/>
            <a:headEnd/>
            <a:tailEnd/>
          </a:ln>
          <a:effectLst/>
        </p:spPr>
        <p:txBody>
          <a:bodyPr wrap="none" anchor="ctr"/>
          <a:lstStyle/>
          <a:p>
            <a:pPr>
              <a:lnSpc>
                <a:spcPct val="110000"/>
              </a:lnSpc>
            </a:pP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Home Style</a:t>
            </a:r>
          </a:p>
        </p:txBody>
      </p:sp>
      <p:sp>
        <p:nvSpPr>
          <p:cNvPr id="288789" name="Rectangle 21"/>
          <p:cNvSpPr>
            <a:spLocks noChangeArrowheads="1"/>
          </p:cNvSpPr>
          <p:nvPr/>
        </p:nvSpPr>
        <p:spPr bwMode="auto">
          <a:xfrm>
            <a:off x="835798" y="1133475"/>
            <a:ext cx="8074109" cy="484188"/>
          </a:xfrm>
          <a:prstGeom prst="rect">
            <a:avLst/>
          </a:prstGeom>
          <a:noFill/>
          <a:ln w="12700">
            <a:noFill/>
            <a:miter lim="800000"/>
            <a:headEnd/>
            <a:tailEnd/>
          </a:ln>
          <a:effectLst/>
        </p:spPr>
        <p:txBody>
          <a:bodyPr lIns="90488" tIns="44450" rIns="90488" bIns="44450"/>
          <a:lstStyle/>
          <a:p>
            <a:pPr marL="342900" indent="-342900" algn="l">
              <a:spcBef>
                <a:spcPct val="20000"/>
              </a:spcBef>
              <a:buFont typeface="Arial" panose="020B0604020202020204" pitchFamily="34" charset="0"/>
              <a:buChar char="•"/>
            </a:pPr>
            <a:r>
              <a:rPr lang="en-US" sz="2400" dirty="0">
                <a:solidFill>
                  <a:srgbClr val="000000"/>
                </a:solidFill>
                <a:effectLst/>
                <a:latin typeface="+mn-lt"/>
                <a:cs typeface="Arial" panose="020B0604020202020204" pitchFamily="34" charset="0"/>
              </a:rPr>
              <a:t>Example:  Finger Lakes Homes</a:t>
            </a:r>
          </a:p>
        </p:txBody>
      </p:sp>
      <p:sp>
        <p:nvSpPr>
          <p:cNvPr id="288931" name="Rectangle 163"/>
          <p:cNvSpPr>
            <a:spLocks noChangeArrowheads="1"/>
          </p:cNvSpPr>
          <p:nvPr/>
        </p:nvSpPr>
        <p:spPr bwMode="auto">
          <a:xfrm>
            <a:off x="1416770" y="1555750"/>
            <a:ext cx="9830819" cy="829104"/>
          </a:xfrm>
          <a:prstGeom prst="rect">
            <a:avLst/>
          </a:prstGeom>
          <a:noFill/>
          <a:ln w="12700">
            <a:noFill/>
            <a:miter lim="800000"/>
            <a:headEnd/>
            <a:tailEnd/>
          </a:ln>
          <a:effectLst/>
        </p:spPr>
        <p:txBody>
          <a:bodyPr lIns="90488" tIns="44450" rIns="90488" bIns="44450"/>
          <a:lstStyle/>
          <a:p>
            <a:pPr marL="342900" indent="-342900" algn="l">
              <a:lnSpc>
                <a:spcPct val="90000"/>
              </a:lnSpc>
              <a:spcBef>
                <a:spcPct val="20000"/>
              </a:spcBef>
              <a:buSzPct val="75000"/>
              <a:buFont typeface="Monotype Sorts" pitchFamily="2" charset="2"/>
              <a:buNone/>
            </a:pPr>
            <a:r>
              <a:rPr lang="en-US" sz="2400" dirty="0">
                <a:solidFill>
                  <a:srgbClr val="000000"/>
                </a:solidFill>
                <a:effectLst/>
                <a:latin typeface="+mn-lt"/>
                <a:cs typeface="Arial" panose="020B0604020202020204" pitchFamily="34" charset="0"/>
              </a:rPr>
              <a:t>	The number of Finger Lakes homes sold for each style and price for the past two years is shown below.  </a:t>
            </a:r>
          </a:p>
        </p:txBody>
      </p:sp>
      <p:sp>
        <p:nvSpPr>
          <p:cNvPr id="2" name="Slide Number Placeholder 1"/>
          <p:cNvSpPr>
            <a:spLocks noGrp="1"/>
          </p:cNvSpPr>
          <p:nvPr>
            <p:ph type="sldNum" sz="quarter" idx="12"/>
          </p:nvPr>
        </p:nvSpPr>
        <p:spPr/>
        <p:txBody>
          <a:bodyPr/>
          <a:lstStyle/>
          <a:p>
            <a:fld id="{949EBC64-41CB-41B8-B6DF-9B1367312BD4}" type="slidenum">
              <a:rPr lang="en-US" smtClean="0"/>
              <a:t>42</a:t>
            </a:fld>
            <a:endParaRPr lang="en-US"/>
          </a:p>
        </p:txBody>
      </p:sp>
      <p:sp>
        <p:nvSpPr>
          <p:cNvPr id="25" name="Rectangle 2"/>
          <p:cNvSpPr>
            <a:spLocks noChangeArrowheads="1"/>
          </p:cNvSpPr>
          <p:nvPr/>
        </p:nvSpPr>
        <p:spPr bwMode="auto">
          <a:xfrm>
            <a:off x="909251" y="458100"/>
            <a:ext cx="10337562" cy="814387"/>
          </a:xfrm>
          <a:prstGeom prst="rect">
            <a:avLst/>
          </a:prstGeom>
          <a:noFill/>
          <a:ln w="12700">
            <a:noFill/>
            <a:miter lim="800000"/>
            <a:headEnd/>
            <a:tailEnd/>
          </a:ln>
          <a:effectLst/>
        </p:spPr>
        <p:txBody>
          <a:bodyPr lIns="90488" tIns="44450" rIns="90488" bIns="44450" anchor="ctr"/>
          <a:lstStyle/>
          <a:p>
            <a:pPr algn="l"/>
            <a:r>
              <a:rPr lang="en-US" sz="3200" dirty="0" err="1">
                <a:effectLst/>
                <a:latin typeface="+mn-lt"/>
                <a:cs typeface="Arial" panose="020B0604020202020204" pitchFamily="34" charset="0"/>
              </a:rPr>
              <a:t>Crosstabulation</a:t>
            </a:r>
            <a:endParaRPr lang="en-US" sz="3200" dirty="0">
              <a:effectLst/>
              <a:latin typeface="+mn-lt"/>
              <a:cs typeface="Arial" panose="020B0604020202020204" pitchFamily="34" charset="0"/>
            </a:endParaRPr>
          </a:p>
        </p:txBody>
      </p:sp>
    </p:spTree>
    <p:extLst>
      <p:ext uri="{BB962C8B-B14F-4D97-AF65-F5344CB8AC3E}">
        <p14:creationId xmlns:p14="http://schemas.microsoft.com/office/powerpoint/2010/main" val="1987620442"/>
      </p:ext>
    </p:extLst>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1556125" y="1669452"/>
            <a:ext cx="10337562" cy="541338"/>
          </a:xfrm>
        </p:spPr>
        <p:txBody>
          <a:bodyPr/>
          <a:lstStyle/>
          <a:p>
            <a:pPr>
              <a:buSzTx/>
              <a:buFont typeface="Wingdings" pitchFamily="2" charset="2"/>
              <a:buNone/>
            </a:pPr>
            <a:r>
              <a:rPr lang="en-US" dirty="0"/>
              <a:t>Insights Gained from Preceding </a:t>
            </a:r>
            <a:r>
              <a:rPr lang="en-US" dirty="0" err="1"/>
              <a:t>Crosstabulation</a:t>
            </a:r>
            <a:endParaRPr lang="en-US" dirty="0"/>
          </a:p>
        </p:txBody>
      </p:sp>
      <p:sp>
        <p:nvSpPr>
          <p:cNvPr id="140360" name="Rectangle 72"/>
          <p:cNvSpPr>
            <a:spLocks noChangeArrowheads="1"/>
          </p:cNvSpPr>
          <p:nvPr/>
        </p:nvSpPr>
        <p:spPr bwMode="auto">
          <a:xfrm>
            <a:off x="1537121" y="3128061"/>
            <a:ext cx="9729470" cy="99060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Only three homes in the sample are an A-Frame style and priced at $250,000 or more.</a:t>
            </a:r>
          </a:p>
        </p:txBody>
      </p:sp>
      <p:sp>
        <p:nvSpPr>
          <p:cNvPr id="140361" name="Rectangle 73"/>
          <p:cNvSpPr>
            <a:spLocks noChangeArrowheads="1"/>
          </p:cNvSpPr>
          <p:nvPr/>
        </p:nvSpPr>
        <p:spPr bwMode="auto">
          <a:xfrm>
            <a:off x="1537121" y="2004111"/>
            <a:ext cx="9729470" cy="120015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The greatest number of homes (19) in the sample are a split-level style and priced at less than $250,000.</a:t>
            </a:r>
          </a:p>
        </p:txBody>
      </p:sp>
      <p:sp>
        <p:nvSpPr>
          <p:cNvPr id="140432" name="Rectangle 144"/>
          <p:cNvSpPr>
            <a:spLocks noChangeArrowheads="1"/>
          </p:cNvSpPr>
          <p:nvPr/>
        </p:nvSpPr>
        <p:spPr bwMode="auto">
          <a:xfrm>
            <a:off x="835798" y="1133475"/>
            <a:ext cx="7938978" cy="484188"/>
          </a:xfrm>
          <a:prstGeom prst="rect">
            <a:avLst/>
          </a:prstGeom>
          <a:noFill/>
          <a:ln w="12700">
            <a:noFill/>
            <a:miter lim="800000"/>
            <a:headEnd/>
            <a:tailEnd/>
          </a:ln>
          <a:effectLst/>
        </p:spPr>
        <p:txBody>
          <a:bodyPr lIns="90488" tIns="44450" rIns="90488" bIns="44450"/>
          <a:lstStyle/>
          <a:p>
            <a:pPr marL="342900" indent="-342900" algn="l">
              <a:spcBef>
                <a:spcPct val="20000"/>
              </a:spcBef>
              <a:buFont typeface="Arial" panose="020B0604020202020204" pitchFamily="34" charset="0"/>
              <a:buChar char="•"/>
            </a:pPr>
            <a:r>
              <a:rPr lang="en-US" sz="2400" dirty="0">
                <a:solidFill>
                  <a:srgbClr val="000000"/>
                </a:solidFill>
                <a:effectLst/>
                <a:latin typeface="+mn-lt"/>
                <a:cs typeface="Arial" panose="020B0604020202020204" pitchFamily="34" charset="0"/>
              </a:rPr>
              <a:t> Example:  Finger Lakes Homes</a:t>
            </a:r>
          </a:p>
        </p:txBody>
      </p:sp>
      <p:sp>
        <p:nvSpPr>
          <p:cNvPr id="2" name="Slide Number Placeholder 1"/>
          <p:cNvSpPr>
            <a:spLocks noGrp="1"/>
          </p:cNvSpPr>
          <p:nvPr>
            <p:ph type="sldNum" sz="quarter" idx="12"/>
          </p:nvPr>
        </p:nvSpPr>
        <p:spPr/>
        <p:txBody>
          <a:bodyPr/>
          <a:lstStyle/>
          <a:p>
            <a:fld id="{949EBC64-41CB-41B8-B6DF-9B1367312BD4}" type="slidenum">
              <a:rPr lang="en-US" smtClean="0"/>
              <a:t>43</a:t>
            </a:fld>
            <a:endParaRPr lang="en-US"/>
          </a:p>
        </p:txBody>
      </p:sp>
      <p:sp>
        <p:nvSpPr>
          <p:cNvPr id="9" name="Rectangle 2"/>
          <p:cNvSpPr>
            <a:spLocks noChangeArrowheads="1"/>
          </p:cNvSpPr>
          <p:nvPr/>
        </p:nvSpPr>
        <p:spPr bwMode="auto">
          <a:xfrm>
            <a:off x="913371" y="458689"/>
            <a:ext cx="10337562" cy="814387"/>
          </a:xfrm>
          <a:prstGeom prst="rect">
            <a:avLst/>
          </a:prstGeom>
          <a:noFill/>
          <a:ln w="12700">
            <a:noFill/>
            <a:miter lim="800000"/>
            <a:headEnd/>
            <a:tailEnd/>
          </a:ln>
          <a:effectLst/>
        </p:spPr>
        <p:txBody>
          <a:bodyPr lIns="90488" tIns="44450" rIns="90488" bIns="44450" anchor="ctr"/>
          <a:lstStyle/>
          <a:p>
            <a:pPr algn="l"/>
            <a:r>
              <a:rPr lang="en-US" sz="3200" dirty="0" err="1">
                <a:effectLst/>
                <a:latin typeface="+mn-lt"/>
                <a:cs typeface="Arial" panose="020B0604020202020204" pitchFamily="34" charset="0"/>
              </a:rPr>
              <a:t>Crosstabulation</a:t>
            </a:r>
            <a:endParaRPr lang="en-US" sz="3200" dirty="0">
              <a:effectLst/>
              <a:latin typeface="+mn-lt"/>
              <a:cs typeface="Arial" panose="020B0604020202020204" pitchFamily="34" charset="0"/>
            </a:endParaRPr>
          </a:p>
        </p:txBody>
      </p:sp>
    </p:spTree>
    <p:extLst>
      <p:ext uri="{BB962C8B-B14F-4D97-AF65-F5344CB8AC3E}">
        <p14:creationId xmlns:p14="http://schemas.microsoft.com/office/powerpoint/2010/main" val="3893688152"/>
      </p:ext>
    </p:extLst>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912138" y="554725"/>
            <a:ext cx="10337562" cy="684441"/>
          </a:xfrm>
        </p:spPr>
        <p:txBody>
          <a:bodyPr>
            <a:normAutofit/>
          </a:bodyPr>
          <a:lstStyle/>
          <a:p>
            <a:r>
              <a:rPr lang="en-US" dirty="0" err="1"/>
              <a:t>Crosstabulation</a:t>
            </a:r>
            <a:r>
              <a:rPr lang="en-US" dirty="0"/>
              <a:t>: Row or Column Percentages</a:t>
            </a:r>
          </a:p>
        </p:txBody>
      </p:sp>
      <p:sp>
        <p:nvSpPr>
          <p:cNvPr id="141315" name="Rectangle 3"/>
          <p:cNvSpPr>
            <a:spLocks noGrp="1" noChangeArrowheads="1"/>
          </p:cNvSpPr>
          <p:nvPr>
            <p:ph idx="1"/>
          </p:nvPr>
        </p:nvSpPr>
        <p:spPr>
          <a:xfrm>
            <a:off x="835798" y="1163128"/>
            <a:ext cx="10337562" cy="1136993"/>
          </a:xfrm>
        </p:spPr>
        <p:txBody>
          <a:bodyPr/>
          <a:lstStyle/>
          <a:p>
            <a:pPr marL="346075" indent="-346075">
              <a:buSzTx/>
            </a:pPr>
            <a:r>
              <a:rPr lang="en-US" dirty="0"/>
              <a:t>Converting the entries in the table into row percentages or column percentages can provide additional insight about the relationship between    the two variables.</a:t>
            </a:r>
          </a:p>
        </p:txBody>
      </p:sp>
      <p:sp>
        <p:nvSpPr>
          <p:cNvPr id="2" name="Slide Number Placeholder 1"/>
          <p:cNvSpPr>
            <a:spLocks noGrp="1"/>
          </p:cNvSpPr>
          <p:nvPr>
            <p:ph type="sldNum" sz="quarter" idx="12"/>
          </p:nvPr>
        </p:nvSpPr>
        <p:spPr/>
        <p:txBody>
          <a:bodyPr/>
          <a:lstStyle/>
          <a:p>
            <a:fld id="{949EBC64-41CB-41B8-B6DF-9B1367312BD4}" type="slidenum">
              <a:rPr lang="en-US" smtClean="0"/>
              <a:t>44</a:t>
            </a:fld>
            <a:endParaRPr lang="en-US"/>
          </a:p>
        </p:txBody>
      </p:sp>
    </p:spTree>
    <p:extLst>
      <p:ext uri="{BB962C8B-B14F-4D97-AF65-F5344CB8AC3E}">
        <p14:creationId xmlns:p14="http://schemas.microsoft.com/office/powerpoint/2010/main" val="2962491467"/>
      </p:ext>
    </p:extLst>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127" name="Rectangle 71"/>
          <p:cNvSpPr>
            <a:spLocks noChangeArrowheads="1"/>
          </p:cNvSpPr>
          <p:nvPr/>
        </p:nvSpPr>
        <p:spPr bwMode="auto">
          <a:xfrm>
            <a:off x="1068384" y="1774227"/>
            <a:ext cx="9595497" cy="2806700"/>
          </a:xfrm>
          <a:prstGeom prst="rect">
            <a:avLst/>
          </a:prstGeom>
          <a:solidFill>
            <a:schemeClr val="bg1">
              <a:lumMod val="95000"/>
            </a:schemeClr>
          </a:solidFill>
          <a:ln w="6350">
            <a:solidFill>
              <a:srgbClr val="000000"/>
            </a:solidFill>
            <a:miter lim="800000"/>
            <a:headEnd/>
            <a:tailEnd/>
          </a:ln>
          <a:effectLst/>
        </p:spPr>
        <p:txBody>
          <a:bodyPr wrap="none" anchor="ctr"/>
          <a:lstStyle/>
          <a:p>
            <a:endParaRPr lang="en-US"/>
          </a:p>
        </p:txBody>
      </p:sp>
      <p:grpSp>
        <p:nvGrpSpPr>
          <p:cNvPr id="301223" name="Group 167"/>
          <p:cNvGrpSpPr>
            <a:grpSpLocks/>
          </p:cNvGrpSpPr>
          <p:nvPr/>
        </p:nvGrpSpPr>
        <p:grpSpPr bwMode="auto">
          <a:xfrm>
            <a:off x="1431481" y="2058135"/>
            <a:ext cx="8799915" cy="1892300"/>
            <a:chOff x="637" y="1187"/>
            <a:chExt cx="4660" cy="1192"/>
          </a:xfrm>
        </p:grpSpPr>
        <p:sp>
          <p:nvSpPr>
            <p:cNvPr id="301129" name="Line 73"/>
            <p:cNvSpPr>
              <a:spLocks noChangeShapeType="1"/>
            </p:cNvSpPr>
            <p:nvPr/>
          </p:nvSpPr>
          <p:spPr bwMode="auto">
            <a:xfrm>
              <a:off x="637" y="2370"/>
              <a:ext cx="4648"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301130" name="Line 74"/>
            <p:cNvSpPr>
              <a:spLocks noChangeShapeType="1"/>
            </p:cNvSpPr>
            <p:nvPr/>
          </p:nvSpPr>
          <p:spPr bwMode="auto">
            <a:xfrm>
              <a:off x="649" y="1708"/>
              <a:ext cx="4648"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301131" name="Line 75"/>
            <p:cNvSpPr>
              <a:spLocks noChangeShapeType="1"/>
            </p:cNvSpPr>
            <p:nvPr/>
          </p:nvSpPr>
          <p:spPr bwMode="auto">
            <a:xfrm flipH="1">
              <a:off x="1589" y="1187"/>
              <a:ext cx="0" cy="118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301132" name="Line 76"/>
            <p:cNvSpPr>
              <a:spLocks noChangeShapeType="1"/>
            </p:cNvSpPr>
            <p:nvPr/>
          </p:nvSpPr>
          <p:spPr bwMode="auto">
            <a:xfrm>
              <a:off x="4617" y="1187"/>
              <a:ext cx="0" cy="1192"/>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grpSp>
      <p:sp>
        <p:nvSpPr>
          <p:cNvPr id="301133" name="Rectangle 77"/>
          <p:cNvSpPr>
            <a:spLocks noChangeArrowheads="1"/>
          </p:cNvSpPr>
          <p:nvPr/>
        </p:nvSpPr>
        <p:spPr bwMode="auto">
          <a:xfrm>
            <a:off x="1469555" y="1926372"/>
            <a:ext cx="1672253" cy="971550"/>
          </a:xfrm>
          <a:prstGeom prst="rect">
            <a:avLst/>
          </a:prstGeom>
          <a:noFill/>
          <a:ln w="12700">
            <a:noFill/>
            <a:miter lim="800000"/>
            <a:headEnd/>
            <a:tailEnd/>
          </a:ln>
          <a:effectLst/>
        </p:spPr>
        <p:txBody>
          <a:bodyPr wrap="none" anchor="ctr"/>
          <a:lstStyle/>
          <a:p>
            <a:pPr>
              <a:lnSpc>
                <a:spcPct val="110000"/>
              </a:lnSpc>
            </a:pPr>
            <a:r>
              <a:rPr lang="en-US" sz="2400">
                <a:solidFill>
                  <a:srgbClr val="000000"/>
                </a:solidFill>
                <a:effectLst/>
                <a:latin typeface="Arial" panose="020B0604020202020204" pitchFamily="34" charset="0"/>
                <a:cs typeface="Arial" panose="020B0604020202020204" pitchFamily="34" charset="0"/>
              </a:rPr>
              <a:t>Price</a:t>
            </a:r>
          </a:p>
          <a:p>
            <a:pPr>
              <a:lnSpc>
                <a:spcPct val="110000"/>
              </a:lnSpc>
            </a:pPr>
            <a:r>
              <a:rPr lang="en-US" sz="2400">
                <a:solidFill>
                  <a:srgbClr val="000000"/>
                </a:solidFill>
                <a:effectLst/>
                <a:latin typeface="Arial" panose="020B0604020202020204" pitchFamily="34" charset="0"/>
                <a:cs typeface="Arial" panose="020B0604020202020204" pitchFamily="34" charset="0"/>
              </a:rPr>
              <a:t>Range</a:t>
            </a:r>
          </a:p>
        </p:txBody>
      </p:sp>
      <p:sp>
        <p:nvSpPr>
          <p:cNvPr id="301134" name="Rectangle 78"/>
          <p:cNvSpPr>
            <a:spLocks noChangeArrowheads="1"/>
          </p:cNvSpPr>
          <p:nvPr/>
        </p:nvSpPr>
        <p:spPr bwMode="auto">
          <a:xfrm>
            <a:off x="2713052" y="2307372"/>
            <a:ext cx="6359628" cy="647700"/>
          </a:xfrm>
          <a:prstGeom prst="rect">
            <a:avLst/>
          </a:prstGeom>
          <a:noFill/>
          <a:ln w="12700">
            <a:noFill/>
            <a:miter lim="800000"/>
            <a:headEnd/>
            <a:tailEnd/>
          </a:ln>
          <a:effectLst/>
        </p:spPr>
        <p:txBody>
          <a:bodyPr wrap="none" anchor="ctr"/>
          <a:lstStyle/>
          <a:p>
            <a:pPr>
              <a:lnSpc>
                <a:spcPct val="110000"/>
              </a:lnSpc>
            </a:pPr>
            <a:r>
              <a:rPr lang="en-US" sz="2400" dirty="0">
                <a:solidFill>
                  <a:srgbClr val="000000"/>
                </a:solidFill>
                <a:effectLst/>
                <a:latin typeface="Arial" panose="020B0604020202020204" pitchFamily="34" charset="0"/>
                <a:cs typeface="Arial" panose="020B0604020202020204" pitchFamily="34" charset="0"/>
              </a:rPr>
              <a:t>  Colonial    Log     Split    A-Frame</a:t>
            </a:r>
          </a:p>
        </p:txBody>
      </p:sp>
      <p:sp>
        <p:nvSpPr>
          <p:cNvPr id="301135" name="Rectangle 79"/>
          <p:cNvSpPr>
            <a:spLocks noChangeArrowheads="1"/>
          </p:cNvSpPr>
          <p:nvPr/>
        </p:nvSpPr>
        <p:spPr bwMode="auto">
          <a:xfrm>
            <a:off x="9089399" y="2383572"/>
            <a:ext cx="1216184" cy="495300"/>
          </a:xfrm>
          <a:prstGeom prst="rect">
            <a:avLst/>
          </a:prstGeom>
          <a:noFill/>
          <a:ln w="12700">
            <a:noFill/>
            <a:miter lim="800000"/>
            <a:headEnd/>
            <a:tailEnd/>
          </a:ln>
          <a:effectLst/>
        </p:spPr>
        <p:txBody>
          <a:bodyPr wrap="none" anchor="ctr"/>
          <a:lstStyle/>
          <a:p>
            <a:r>
              <a:rPr lang="en-US" sz="2400">
                <a:solidFill>
                  <a:srgbClr val="000000"/>
                </a:solidFill>
                <a:effectLst/>
                <a:latin typeface="Arial" panose="020B0604020202020204" pitchFamily="34" charset="0"/>
                <a:cs typeface="Arial" panose="020B0604020202020204" pitchFamily="34" charset="0"/>
              </a:rPr>
              <a:t>Total</a:t>
            </a:r>
          </a:p>
        </p:txBody>
      </p:sp>
      <p:sp>
        <p:nvSpPr>
          <p:cNvPr id="301136" name="Rectangle 80"/>
          <p:cNvSpPr>
            <a:spLocks noChangeArrowheads="1"/>
          </p:cNvSpPr>
          <p:nvPr/>
        </p:nvSpPr>
        <p:spPr bwMode="auto">
          <a:xfrm>
            <a:off x="1233075" y="2936022"/>
            <a:ext cx="2001636" cy="952500"/>
          </a:xfrm>
          <a:prstGeom prst="rect">
            <a:avLst/>
          </a:prstGeom>
          <a:noFill/>
          <a:ln w="12700">
            <a:noFill/>
            <a:miter lim="800000"/>
            <a:headEnd/>
            <a:tailEnd/>
          </a:ln>
          <a:effectLst/>
        </p:spPr>
        <p:txBody>
          <a:bodyPr wrap="none" anchor="ctr"/>
          <a:lstStyle/>
          <a:p>
            <a:pPr>
              <a:lnSpc>
                <a:spcPct val="120000"/>
              </a:lnSpc>
            </a:pPr>
            <a:r>
              <a:rPr lang="en-US" sz="2400" dirty="0">
                <a:solidFill>
                  <a:srgbClr val="000000"/>
                </a:solidFill>
                <a:effectLst/>
                <a:latin typeface="Arial" panose="020B0604020202020204" pitchFamily="34" charset="0"/>
                <a:cs typeface="Arial" panose="020B0604020202020204" pitchFamily="34" charset="0"/>
              </a:rPr>
              <a:t>&lt; $250,000</a:t>
            </a:r>
          </a:p>
          <a:p>
            <a:pPr>
              <a:lnSpc>
                <a:spcPct val="120000"/>
              </a:lnSpc>
            </a:pPr>
            <a:r>
              <a:rPr lang="en-US" sz="2400" u="sng" dirty="0">
                <a:solidFill>
                  <a:srgbClr val="000000"/>
                </a:solidFill>
                <a:effectLst/>
                <a:latin typeface="Arial" panose="020B0604020202020204" pitchFamily="34" charset="0"/>
                <a:cs typeface="Arial" panose="020B0604020202020204" pitchFamily="34" charset="0"/>
              </a:rPr>
              <a:t>&gt;</a:t>
            </a:r>
            <a:r>
              <a:rPr lang="en-US" sz="2400" dirty="0">
                <a:solidFill>
                  <a:srgbClr val="000000"/>
                </a:solidFill>
                <a:effectLst/>
                <a:latin typeface="Arial" panose="020B0604020202020204" pitchFamily="34" charset="0"/>
                <a:cs typeface="Arial" panose="020B0604020202020204" pitchFamily="34" charset="0"/>
              </a:rPr>
              <a:t> $250,000</a:t>
            </a:r>
          </a:p>
        </p:txBody>
      </p:sp>
      <p:sp>
        <p:nvSpPr>
          <p:cNvPr id="301137" name="Rectangle 81"/>
          <p:cNvSpPr>
            <a:spLocks noChangeArrowheads="1"/>
          </p:cNvSpPr>
          <p:nvPr/>
        </p:nvSpPr>
        <p:spPr bwMode="auto">
          <a:xfrm>
            <a:off x="3860178" y="2878872"/>
            <a:ext cx="5878222" cy="647700"/>
          </a:xfrm>
          <a:prstGeom prst="rect">
            <a:avLst/>
          </a:prstGeom>
          <a:noFill/>
          <a:ln w="12700">
            <a:noFill/>
            <a:miter lim="800000"/>
            <a:headEnd/>
            <a:tailEnd/>
          </a:ln>
          <a:effectLst/>
        </p:spPr>
        <p:txBody>
          <a:bodyPr wrap="none" anchor="ctr"/>
          <a:lstStyle/>
          <a:p>
            <a:pPr marL="457200" indent="-457200" algn="l">
              <a:lnSpc>
                <a:spcPct val="120000"/>
              </a:lnSpc>
            </a:pPr>
            <a:r>
              <a:rPr lang="en-US" sz="2400" dirty="0">
                <a:solidFill>
                  <a:srgbClr val="000000"/>
                </a:solidFill>
                <a:effectLst/>
                <a:latin typeface="Arial" panose="020B0604020202020204" pitchFamily="34" charset="0"/>
                <a:cs typeface="Arial" panose="020B0604020202020204" pitchFamily="34" charset="0"/>
              </a:rPr>
              <a:t>32.73    10.91   34.55     21.82</a:t>
            </a:r>
          </a:p>
        </p:txBody>
      </p:sp>
      <p:sp>
        <p:nvSpPr>
          <p:cNvPr id="301138" name="Rectangle 82"/>
          <p:cNvSpPr>
            <a:spLocks noChangeArrowheads="1"/>
          </p:cNvSpPr>
          <p:nvPr/>
        </p:nvSpPr>
        <p:spPr bwMode="auto">
          <a:xfrm>
            <a:off x="9266759" y="2878872"/>
            <a:ext cx="937475" cy="1028700"/>
          </a:xfrm>
          <a:prstGeom prst="rect">
            <a:avLst/>
          </a:prstGeom>
          <a:noFill/>
          <a:ln w="12700">
            <a:noFill/>
            <a:miter lim="800000"/>
            <a:headEnd/>
            <a:tailEnd/>
          </a:ln>
          <a:effectLst/>
        </p:spPr>
        <p:txBody>
          <a:bodyPr wrap="none" anchor="ctr"/>
          <a:lstStyle/>
          <a:p>
            <a:pPr>
              <a:lnSpc>
                <a:spcPct val="130000"/>
              </a:lnSpc>
            </a:pPr>
            <a:r>
              <a:rPr lang="en-US">
                <a:solidFill>
                  <a:srgbClr val="000000"/>
                </a:solidFill>
                <a:effectLst/>
                <a:latin typeface="Arial" panose="020B0604020202020204" pitchFamily="34" charset="0"/>
                <a:cs typeface="Arial" panose="020B0604020202020204" pitchFamily="34" charset="0"/>
              </a:rPr>
              <a:t>100</a:t>
            </a:r>
          </a:p>
          <a:p>
            <a:pPr>
              <a:lnSpc>
                <a:spcPct val="130000"/>
              </a:lnSpc>
            </a:pPr>
            <a:r>
              <a:rPr lang="en-US">
                <a:solidFill>
                  <a:srgbClr val="000000"/>
                </a:solidFill>
                <a:effectLst/>
                <a:latin typeface="Arial" panose="020B0604020202020204" pitchFamily="34" charset="0"/>
                <a:cs typeface="Arial" panose="020B0604020202020204" pitchFamily="34" charset="0"/>
              </a:rPr>
              <a:t>100</a:t>
            </a:r>
          </a:p>
        </p:txBody>
      </p:sp>
      <p:sp>
        <p:nvSpPr>
          <p:cNvPr id="301139" name="Rectangle 83"/>
          <p:cNvSpPr>
            <a:spLocks noChangeArrowheads="1"/>
          </p:cNvSpPr>
          <p:nvPr/>
        </p:nvSpPr>
        <p:spPr bwMode="auto">
          <a:xfrm>
            <a:off x="1626564" y="3963693"/>
            <a:ext cx="8994693" cy="628650"/>
          </a:xfrm>
          <a:prstGeom prst="rect">
            <a:avLst/>
          </a:prstGeom>
          <a:noFill/>
          <a:ln w="12700">
            <a:noFill/>
            <a:miter lim="800000"/>
            <a:headEnd/>
            <a:tailEnd/>
          </a:ln>
          <a:effectLst/>
        </p:spPr>
        <p:txBody>
          <a:bodyPr wrap="none" anchor="ctr"/>
          <a:lstStyle/>
          <a:p>
            <a:r>
              <a:rPr lang="en-US" dirty="0">
                <a:solidFill>
                  <a:srgbClr val="000000"/>
                </a:solidFill>
                <a:effectLst/>
                <a:latin typeface="+mn-lt"/>
                <a:cs typeface="Arial" panose="020B0604020202020204" pitchFamily="34" charset="0"/>
              </a:rPr>
              <a:t>Note: row totals are actually 100.01 due to rounding.</a:t>
            </a:r>
          </a:p>
        </p:txBody>
      </p:sp>
      <p:sp>
        <p:nvSpPr>
          <p:cNvPr id="301143" name="Rectangle 87"/>
          <p:cNvSpPr>
            <a:spLocks noChangeArrowheads="1"/>
          </p:cNvSpPr>
          <p:nvPr/>
        </p:nvSpPr>
        <p:spPr bwMode="auto">
          <a:xfrm>
            <a:off x="3860178" y="3317022"/>
            <a:ext cx="6106256" cy="609600"/>
          </a:xfrm>
          <a:prstGeom prst="rect">
            <a:avLst/>
          </a:prstGeom>
          <a:noFill/>
          <a:ln w="12700">
            <a:noFill/>
            <a:miter lim="800000"/>
            <a:headEnd/>
            <a:tailEnd/>
          </a:ln>
          <a:effectLst/>
        </p:spPr>
        <p:txBody>
          <a:bodyPr wrap="none" anchor="ctr"/>
          <a:lstStyle/>
          <a:p>
            <a:pPr marL="457200" indent="-457200" algn="l">
              <a:lnSpc>
                <a:spcPct val="120000"/>
              </a:lnSpc>
            </a:pPr>
            <a:r>
              <a:rPr lang="en-US" sz="2400" dirty="0">
                <a:solidFill>
                  <a:srgbClr val="000000"/>
                </a:solidFill>
                <a:effectLst/>
                <a:latin typeface="Arial" panose="020B0604020202020204" pitchFamily="34" charset="0"/>
                <a:cs typeface="Arial" panose="020B0604020202020204" pitchFamily="34" charset="0"/>
              </a:rPr>
              <a:t>26.67    31.11   35.56       6.67</a:t>
            </a:r>
          </a:p>
        </p:txBody>
      </p:sp>
      <p:sp>
        <p:nvSpPr>
          <p:cNvPr id="301144" name="Rectangle 88"/>
          <p:cNvSpPr>
            <a:spLocks noChangeArrowheads="1"/>
          </p:cNvSpPr>
          <p:nvPr/>
        </p:nvSpPr>
        <p:spPr bwMode="auto">
          <a:xfrm>
            <a:off x="2640156" y="1888272"/>
            <a:ext cx="6359628" cy="647700"/>
          </a:xfrm>
          <a:prstGeom prst="rect">
            <a:avLst/>
          </a:prstGeom>
          <a:noFill/>
          <a:ln w="12700">
            <a:noFill/>
            <a:miter lim="800000"/>
            <a:headEnd/>
            <a:tailEnd/>
          </a:ln>
          <a:effectLst/>
        </p:spPr>
        <p:txBody>
          <a:bodyPr wrap="none" anchor="ctr"/>
          <a:lstStyle/>
          <a:p>
            <a:pPr>
              <a:lnSpc>
                <a:spcPct val="110000"/>
              </a:lnSpc>
            </a:pPr>
            <a:r>
              <a:rPr lang="en-US" sz="2400" dirty="0">
                <a:solidFill>
                  <a:srgbClr val="000000"/>
                </a:solidFill>
                <a:effectLst/>
                <a:latin typeface="Arial" panose="020B0604020202020204" pitchFamily="34" charset="0"/>
                <a:cs typeface="Arial" panose="020B0604020202020204" pitchFamily="34" charset="0"/>
              </a:rPr>
              <a:t>  </a:t>
            </a:r>
            <a:r>
              <a:rPr lang="en-US" sz="2400" u="sng" dirty="0">
                <a:solidFill>
                  <a:srgbClr val="000000"/>
                </a:solidFill>
                <a:effectLst/>
                <a:latin typeface="Arial" panose="020B0604020202020204" pitchFamily="34" charset="0"/>
                <a:cs typeface="Arial" panose="020B0604020202020204" pitchFamily="34" charset="0"/>
              </a:rPr>
              <a:t>Home Style</a:t>
            </a:r>
          </a:p>
        </p:txBody>
      </p:sp>
      <p:sp>
        <p:nvSpPr>
          <p:cNvPr id="301149" name="Oval 93"/>
          <p:cNvSpPr>
            <a:spLocks noChangeArrowheads="1"/>
          </p:cNvSpPr>
          <p:nvPr/>
        </p:nvSpPr>
        <p:spPr bwMode="auto">
          <a:xfrm>
            <a:off x="3559871" y="3393222"/>
            <a:ext cx="1545567" cy="476250"/>
          </a:xfrm>
          <a:prstGeom prst="ellipse">
            <a:avLst/>
          </a:prstGeom>
          <a:noFill/>
          <a:ln w="28575">
            <a:solidFill>
              <a:srgbClr val="000000"/>
            </a:solidFill>
            <a:round/>
            <a:headEnd/>
            <a:tailEnd/>
          </a:ln>
          <a:effectLst/>
        </p:spPr>
        <p:txBody>
          <a:bodyPr wrap="none" anchor="ctr"/>
          <a:lstStyle/>
          <a:p>
            <a:endParaRPr lang="en-US"/>
          </a:p>
        </p:txBody>
      </p:sp>
      <p:sp>
        <p:nvSpPr>
          <p:cNvPr id="301151" name="Freeform 95"/>
          <p:cNvSpPr>
            <a:spLocks/>
          </p:cNvSpPr>
          <p:nvPr/>
        </p:nvSpPr>
        <p:spPr bwMode="auto">
          <a:xfrm>
            <a:off x="5042095" y="3565956"/>
            <a:ext cx="278709" cy="1404938"/>
          </a:xfrm>
          <a:custGeom>
            <a:avLst/>
            <a:gdLst/>
            <a:ahLst/>
            <a:cxnLst>
              <a:cxn ang="0">
                <a:pos x="0" y="0"/>
              </a:cxn>
              <a:cxn ang="0">
                <a:pos x="96" y="36"/>
              </a:cxn>
              <a:cxn ang="0">
                <a:pos x="120" y="192"/>
              </a:cxn>
              <a:cxn ang="0">
                <a:pos x="120" y="660"/>
              </a:cxn>
              <a:cxn ang="0">
                <a:pos x="120" y="888"/>
              </a:cxn>
            </a:cxnLst>
            <a:rect l="0" t="0" r="r" b="b"/>
            <a:pathLst>
              <a:path w="124" h="888">
                <a:moveTo>
                  <a:pt x="0" y="0"/>
                </a:moveTo>
                <a:cubicBezTo>
                  <a:pt x="16" y="6"/>
                  <a:pt x="76" y="4"/>
                  <a:pt x="96" y="36"/>
                </a:cubicBezTo>
                <a:cubicBezTo>
                  <a:pt x="116" y="68"/>
                  <a:pt x="116" y="88"/>
                  <a:pt x="120" y="192"/>
                </a:cubicBezTo>
                <a:cubicBezTo>
                  <a:pt x="124" y="296"/>
                  <a:pt x="120" y="544"/>
                  <a:pt x="120" y="660"/>
                </a:cubicBezTo>
                <a:cubicBezTo>
                  <a:pt x="120" y="776"/>
                  <a:pt x="120" y="841"/>
                  <a:pt x="120" y="888"/>
                </a:cubicBezTo>
              </a:path>
            </a:pathLst>
          </a:custGeom>
          <a:noFill/>
          <a:ln w="28575" cap="flat" cmpd="sng">
            <a:solidFill>
              <a:srgbClr val="000000"/>
            </a:solidFill>
            <a:prstDash val="solid"/>
            <a:round/>
            <a:headEnd type="none" w="med" len="med"/>
            <a:tailEnd type="triangle" w="med" len="med"/>
          </a:ln>
          <a:effectLst/>
        </p:spPr>
        <p:txBody>
          <a:bodyPr/>
          <a:lstStyle/>
          <a:p>
            <a:endParaRPr lang="en-US"/>
          </a:p>
        </p:txBody>
      </p:sp>
      <p:sp>
        <p:nvSpPr>
          <p:cNvPr id="301152" name="Text Box 96"/>
          <p:cNvSpPr txBox="1">
            <a:spLocks noChangeArrowheads="1"/>
          </p:cNvSpPr>
          <p:nvPr/>
        </p:nvSpPr>
        <p:spPr bwMode="auto">
          <a:xfrm>
            <a:off x="2541067" y="4952874"/>
            <a:ext cx="7383753" cy="461665"/>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(Colonial and </a:t>
            </a:r>
            <a:r>
              <a:rPr lang="en-US" sz="2400" u="sng" dirty="0">
                <a:solidFill>
                  <a:srgbClr val="000000"/>
                </a:solidFill>
                <a:effectLst/>
                <a:latin typeface="+mn-lt"/>
                <a:cs typeface="Arial" panose="020B0604020202020204" pitchFamily="34" charset="0"/>
              </a:rPr>
              <a:t>&gt;</a:t>
            </a:r>
            <a:r>
              <a:rPr lang="en-US" sz="2400" dirty="0">
                <a:solidFill>
                  <a:srgbClr val="000000"/>
                </a:solidFill>
                <a:effectLst/>
                <a:latin typeface="+mn-lt"/>
                <a:cs typeface="Arial" panose="020B0604020202020204" pitchFamily="34" charset="0"/>
              </a:rPr>
              <a:t> $250K)/(All </a:t>
            </a:r>
            <a:r>
              <a:rPr lang="en-US" sz="2400" u="sng" dirty="0">
                <a:solidFill>
                  <a:srgbClr val="000000"/>
                </a:solidFill>
                <a:effectLst/>
                <a:latin typeface="+mn-lt"/>
                <a:cs typeface="Arial" panose="020B0604020202020204" pitchFamily="34" charset="0"/>
              </a:rPr>
              <a:t>&gt;</a:t>
            </a:r>
            <a:r>
              <a:rPr lang="en-US" sz="2400" dirty="0">
                <a:solidFill>
                  <a:srgbClr val="000000"/>
                </a:solidFill>
                <a:effectLst/>
                <a:latin typeface="+mn-lt"/>
                <a:cs typeface="Arial" panose="020B0604020202020204" pitchFamily="34" charset="0"/>
              </a:rPr>
              <a:t> $250K) x 100 = (12/45) x 100</a:t>
            </a:r>
          </a:p>
        </p:txBody>
      </p:sp>
      <p:sp>
        <p:nvSpPr>
          <p:cNvPr id="301153" name="Rectangle 97"/>
          <p:cNvSpPr>
            <a:spLocks noChangeArrowheads="1"/>
          </p:cNvSpPr>
          <p:nvPr/>
        </p:nvSpPr>
        <p:spPr bwMode="auto">
          <a:xfrm>
            <a:off x="912138" y="461622"/>
            <a:ext cx="10337562" cy="814387"/>
          </a:xfrm>
          <a:prstGeom prst="rect">
            <a:avLst/>
          </a:prstGeom>
          <a:noFill/>
          <a:ln w="12700">
            <a:noFill/>
            <a:miter lim="800000"/>
            <a:headEnd/>
            <a:tailEnd/>
          </a:ln>
          <a:effectLst/>
        </p:spPr>
        <p:txBody>
          <a:bodyPr lIns="90488" tIns="44450" rIns="90488" bIns="44450" anchor="ctr"/>
          <a:lstStyle/>
          <a:p>
            <a:pPr algn="l"/>
            <a:r>
              <a:rPr lang="en-US" sz="3200" dirty="0" err="1">
                <a:effectLst/>
                <a:latin typeface="+mn-lt"/>
                <a:cs typeface="Arial" panose="020B0604020202020204" pitchFamily="34" charset="0"/>
              </a:rPr>
              <a:t>Crosstabulation</a:t>
            </a:r>
            <a:r>
              <a:rPr lang="en-US" sz="3200" dirty="0">
                <a:effectLst/>
                <a:latin typeface="+mn-lt"/>
                <a:cs typeface="Arial" panose="020B0604020202020204" pitchFamily="34" charset="0"/>
              </a:rPr>
              <a:t>:  Row Percentages</a:t>
            </a:r>
          </a:p>
        </p:txBody>
      </p:sp>
      <p:sp>
        <p:nvSpPr>
          <p:cNvPr id="301222" name="Rectangle 166"/>
          <p:cNvSpPr>
            <a:spLocks noChangeArrowheads="1"/>
          </p:cNvSpPr>
          <p:nvPr/>
        </p:nvSpPr>
        <p:spPr bwMode="auto">
          <a:xfrm>
            <a:off x="835798" y="1122000"/>
            <a:ext cx="7938978" cy="484188"/>
          </a:xfrm>
          <a:prstGeom prst="rect">
            <a:avLst/>
          </a:prstGeom>
          <a:noFill/>
          <a:ln w="12700">
            <a:noFill/>
            <a:miter lim="800000"/>
            <a:headEnd/>
            <a:tailEnd/>
          </a:ln>
          <a:effectLst/>
        </p:spPr>
        <p:txBody>
          <a:bodyPr lIns="90488" tIns="44450" rIns="90488" bIns="44450"/>
          <a:lstStyle/>
          <a:p>
            <a:pPr marL="342900" indent="-342900" algn="l">
              <a:spcBef>
                <a:spcPct val="20000"/>
              </a:spcBef>
              <a:buFont typeface="Arial" panose="020B0604020202020204" pitchFamily="34" charset="0"/>
              <a:buChar char="•"/>
            </a:pPr>
            <a:r>
              <a:rPr lang="en-US" sz="2400" dirty="0">
                <a:solidFill>
                  <a:srgbClr val="000000"/>
                </a:solidFill>
                <a:effectLst/>
                <a:latin typeface="+mn-lt"/>
                <a:cs typeface="Arial" panose="020B0604020202020204" pitchFamily="34" charset="0"/>
              </a:rPr>
              <a:t> Example:  Finger Lakes Homes</a:t>
            </a:r>
          </a:p>
        </p:txBody>
      </p:sp>
      <p:sp>
        <p:nvSpPr>
          <p:cNvPr id="2" name="Slide Number Placeholder 1"/>
          <p:cNvSpPr>
            <a:spLocks noGrp="1"/>
          </p:cNvSpPr>
          <p:nvPr>
            <p:ph type="sldNum" sz="quarter" idx="12"/>
          </p:nvPr>
        </p:nvSpPr>
        <p:spPr/>
        <p:txBody>
          <a:bodyPr/>
          <a:lstStyle/>
          <a:p>
            <a:fld id="{949EBC64-41CB-41B8-B6DF-9B1367312BD4}" type="slidenum">
              <a:rPr lang="en-US" smtClean="0"/>
              <a:t>45</a:t>
            </a:fld>
            <a:endParaRPr lang="en-US"/>
          </a:p>
        </p:txBody>
      </p:sp>
    </p:spTree>
    <p:extLst>
      <p:ext uri="{BB962C8B-B14F-4D97-AF65-F5344CB8AC3E}">
        <p14:creationId xmlns:p14="http://schemas.microsoft.com/office/powerpoint/2010/main" val="3460025254"/>
      </p:ext>
    </p:extLst>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151" name="Rectangle 71"/>
          <p:cNvSpPr>
            <a:spLocks noChangeArrowheads="1"/>
          </p:cNvSpPr>
          <p:nvPr/>
        </p:nvSpPr>
        <p:spPr bwMode="auto">
          <a:xfrm>
            <a:off x="1476165" y="1798941"/>
            <a:ext cx="8372177" cy="2806700"/>
          </a:xfrm>
          <a:prstGeom prst="rect">
            <a:avLst/>
          </a:prstGeom>
          <a:solidFill>
            <a:schemeClr val="bg1">
              <a:lumMod val="95000"/>
            </a:schemeClr>
          </a:solidFill>
          <a:ln w="6350">
            <a:solidFill>
              <a:srgbClr val="000000"/>
            </a:solidFill>
            <a:miter lim="800000"/>
            <a:headEnd/>
            <a:tailEnd/>
          </a:ln>
          <a:effectLst/>
        </p:spPr>
        <p:txBody>
          <a:bodyPr wrap="none" anchor="ctr"/>
          <a:lstStyle/>
          <a:p>
            <a:endParaRPr lang="en-US"/>
          </a:p>
        </p:txBody>
      </p:sp>
      <p:sp>
        <p:nvSpPr>
          <p:cNvPr id="302157" name="Rectangle 77"/>
          <p:cNvSpPr>
            <a:spLocks noChangeArrowheads="1"/>
          </p:cNvSpPr>
          <p:nvPr/>
        </p:nvSpPr>
        <p:spPr bwMode="auto">
          <a:xfrm>
            <a:off x="1815551" y="1827516"/>
            <a:ext cx="1672253" cy="971550"/>
          </a:xfrm>
          <a:prstGeom prst="rect">
            <a:avLst/>
          </a:prstGeom>
          <a:noFill/>
          <a:ln w="12700">
            <a:noFill/>
            <a:miter lim="800000"/>
            <a:headEnd/>
            <a:tailEnd/>
          </a:ln>
          <a:effectLst/>
        </p:spPr>
        <p:txBody>
          <a:bodyPr wrap="none" anchor="ctr"/>
          <a:lstStyle/>
          <a:p>
            <a:pPr>
              <a:lnSpc>
                <a:spcPct val="110000"/>
              </a:lnSpc>
            </a:pPr>
            <a:r>
              <a:rPr lang="en-US" sz="2400">
                <a:solidFill>
                  <a:srgbClr val="000000"/>
                </a:solidFill>
                <a:effectLst/>
                <a:latin typeface="Arial" panose="020B0604020202020204" pitchFamily="34" charset="0"/>
                <a:cs typeface="Arial" panose="020B0604020202020204" pitchFamily="34" charset="0"/>
              </a:rPr>
              <a:t>Price</a:t>
            </a:r>
          </a:p>
          <a:p>
            <a:pPr>
              <a:lnSpc>
                <a:spcPct val="110000"/>
              </a:lnSpc>
            </a:pPr>
            <a:r>
              <a:rPr lang="en-US" sz="2400">
                <a:solidFill>
                  <a:srgbClr val="000000"/>
                </a:solidFill>
                <a:effectLst/>
                <a:latin typeface="Arial" panose="020B0604020202020204" pitchFamily="34" charset="0"/>
                <a:cs typeface="Arial" panose="020B0604020202020204" pitchFamily="34" charset="0"/>
              </a:rPr>
              <a:t>Range</a:t>
            </a:r>
          </a:p>
        </p:txBody>
      </p:sp>
      <p:sp>
        <p:nvSpPr>
          <p:cNvPr id="302158" name="Rectangle 78"/>
          <p:cNvSpPr>
            <a:spLocks noChangeArrowheads="1"/>
          </p:cNvSpPr>
          <p:nvPr/>
        </p:nvSpPr>
        <p:spPr bwMode="auto">
          <a:xfrm>
            <a:off x="3071405" y="2208516"/>
            <a:ext cx="6359628" cy="647700"/>
          </a:xfrm>
          <a:prstGeom prst="rect">
            <a:avLst/>
          </a:prstGeom>
          <a:noFill/>
          <a:ln w="12700">
            <a:noFill/>
            <a:miter lim="800000"/>
            <a:headEnd/>
            <a:tailEnd/>
          </a:ln>
          <a:effectLst/>
        </p:spPr>
        <p:txBody>
          <a:bodyPr wrap="none" anchor="ctr"/>
          <a:lstStyle/>
          <a:p>
            <a:pPr>
              <a:lnSpc>
                <a:spcPct val="110000"/>
              </a:lnSpc>
            </a:pPr>
            <a:r>
              <a:rPr lang="en-US" sz="2400" dirty="0">
                <a:solidFill>
                  <a:srgbClr val="000000"/>
                </a:solidFill>
                <a:effectLst/>
                <a:latin typeface="Arial" panose="020B0604020202020204" pitchFamily="34" charset="0"/>
                <a:cs typeface="Arial" panose="020B0604020202020204" pitchFamily="34" charset="0"/>
              </a:rPr>
              <a:t>  Colonial    Log     Split    A-Frame</a:t>
            </a:r>
          </a:p>
        </p:txBody>
      </p:sp>
      <p:sp>
        <p:nvSpPr>
          <p:cNvPr id="302160" name="Rectangle 80"/>
          <p:cNvSpPr>
            <a:spLocks noChangeArrowheads="1"/>
          </p:cNvSpPr>
          <p:nvPr/>
        </p:nvSpPr>
        <p:spPr bwMode="auto">
          <a:xfrm>
            <a:off x="1621300" y="2837166"/>
            <a:ext cx="2001636" cy="952500"/>
          </a:xfrm>
          <a:prstGeom prst="rect">
            <a:avLst/>
          </a:prstGeom>
          <a:noFill/>
          <a:ln w="12700">
            <a:noFill/>
            <a:miter lim="800000"/>
            <a:headEnd/>
            <a:tailEnd/>
          </a:ln>
          <a:effectLst/>
        </p:spPr>
        <p:txBody>
          <a:bodyPr wrap="none" anchor="ctr"/>
          <a:lstStyle/>
          <a:p>
            <a:pPr>
              <a:lnSpc>
                <a:spcPct val="120000"/>
              </a:lnSpc>
            </a:pPr>
            <a:r>
              <a:rPr lang="en-US" sz="2400" dirty="0">
                <a:solidFill>
                  <a:srgbClr val="000000"/>
                </a:solidFill>
                <a:effectLst/>
                <a:latin typeface="Arial" panose="020B0604020202020204" pitchFamily="34" charset="0"/>
                <a:cs typeface="Arial" panose="020B0604020202020204" pitchFamily="34" charset="0"/>
              </a:rPr>
              <a:t>&lt; $250,000</a:t>
            </a:r>
          </a:p>
          <a:p>
            <a:pPr>
              <a:lnSpc>
                <a:spcPct val="120000"/>
              </a:lnSpc>
            </a:pPr>
            <a:r>
              <a:rPr lang="en-US" sz="2400" u="sng" dirty="0">
                <a:solidFill>
                  <a:srgbClr val="000000"/>
                </a:solidFill>
                <a:effectLst/>
                <a:latin typeface="Arial" panose="020B0604020202020204" pitchFamily="34" charset="0"/>
                <a:cs typeface="Arial" panose="020B0604020202020204" pitchFamily="34" charset="0"/>
              </a:rPr>
              <a:t>&gt;</a:t>
            </a:r>
            <a:r>
              <a:rPr lang="en-US" sz="2400" dirty="0">
                <a:solidFill>
                  <a:srgbClr val="000000"/>
                </a:solidFill>
                <a:effectLst/>
                <a:latin typeface="Arial" panose="020B0604020202020204" pitchFamily="34" charset="0"/>
                <a:cs typeface="Arial" panose="020B0604020202020204" pitchFamily="34" charset="0"/>
              </a:rPr>
              <a:t> $250,000</a:t>
            </a:r>
          </a:p>
        </p:txBody>
      </p:sp>
      <p:sp>
        <p:nvSpPr>
          <p:cNvPr id="302161" name="Rectangle 81"/>
          <p:cNvSpPr>
            <a:spLocks noChangeArrowheads="1"/>
          </p:cNvSpPr>
          <p:nvPr/>
        </p:nvSpPr>
        <p:spPr bwMode="auto">
          <a:xfrm>
            <a:off x="4219154" y="2780016"/>
            <a:ext cx="5878222" cy="647700"/>
          </a:xfrm>
          <a:prstGeom prst="rect">
            <a:avLst/>
          </a:prstGeom>
          <a:noFill/>
          <a:ln w="12700">
            <a:noFill/>
            <a:miter lim="800000"/>
            <a:headEnd/>
            <a:tailEnd/>
          </a:ln>
          <a:effectLst/>
        </p:spPr>
        <p:txBody>
          <a:bodyPr wrap="none" anchor="ctr"/>
          <a:lstStyle/>
          <a:p>
            <a:pPr marL="457200" indent="-457200" algn="l">
              <a:lnSpc>
                <a:spcPct val="120000"/>
              </a:lnSpc>
            </a:pPr>
            <a:r>
              <a:rPr lang="en-US" sz="2400" dirty="0">
                <a:solidFill>
                  <a:srgbClr val="000000"/>
                </a:solidFill>
                <a:effectLst/>
                <a:latin typeface="Arial" panose="020B0604020202020204" pitchFamily="34" charset="0"/>
                <a:cs typeface="Arial" panose="020B0604020202020204" pitchFamily="34" charset="0"/>
              </a:rPr>
              <a:t>60.00    30.00   54.29     80.00</a:t>
            </a:r>
          </a:p>
        </p:txBody>
      </p:sp>
      <p:sp>
        <p:nvSpPr>
          <p:cNvPr id="302165" name="Rectangle 85"/>
          <p:cNvSpPr>
            <a:spLocks noChangeArrowheads="1"/>
          </p:cNvSpPr>
          <p:nvPr/>
        </p:nvSpPr>
        <p:spPr bwMode="auto">
          <a:xfrm>
            <a:off x="4219155" y="3218166"/>
            <a:ext cx="6106256" cy="609600"/>
          </a:xfrm>
          <a:prstGeom prst="rect">
            <a:avLst/>
          </a:prstGeom>
          <a:noFill/>
          <a:ln w="12700">
            <a:noFill/>
            <a:miter lim="800000"/>
            <a:headEnd/>
            <a:tailEnd/>
          </a:ln>
          <a:effectLst/>
        </p:spPr>
        <p:txBody>
          <a:bodyPr wrap="none" anchor="ctr"/>
          <a:lstStyle/>
          <a:p>
            <a:pPr marL="457200" indent="-457200" algn="l">
              <a:lnSpc>
                <a:spcPct val="120000"/>
              </a:lnSpc>
            </a:pPr>
            <a:r>
              <a:rPr lang="en-US" sz="2400" dirty="0">
                <a:solidFill>
                  <a:srgbClr val="000000"/>
                </a:solidFill>
                <a:effectLst/>
                <a:latin typeface="Arial" panose="020B0604020202020204" pitchFamily="34" charset="0"/>
                <a:cs typeface="Arial" panose="020B0604020202020204" pitchFamily="34" charset="0"/>
              </a:rPr>
              <a:t>40.00    70.00   45.71     20.00</a:t>
            </a:r>
          </a:p>
        </p:txBody>
      </p:sp>
      <p:sp>
        <p:nvSpPr>
          <p:cNvPr id="302166" name="Rectangle 86"/>
          <p:cNvSpPr>
            <a:spLocks noChangeArrowheads="1"/>
          </p:cNvSpPr>
          <p:nvPr/>
        </p:nvSpPr>
        <p:spPr bwMode="auto">
          <a:xfrm>
            <a:off x="3060294" y="1789416"/>
            <a:ext cx="6359628" cy="647700"/>
          </a:xfrm>
          <a:prstGeom prst="rect">
            <a:avLst/>
          </a:prstGeom>
          <a:noFill/>
          <a:ln w="12700">
            <a:noFill/>
            <a:miter lim="800000"/>
            <a:headEnd/>
            <a:tailEnd/>
          </a:ln>
          <a:effectLst/>
        </p:spPr>
        <p:txBody>
          <a:bodyPr wrap="none" anchor="ctr"/>
          <a:lstStyle/>
          <a:p>
            <a:pPr>
              <a:lnSpc>
                <a:spcPct val="110000"/>
              </a:lnSpc>
            </a:pPr>
            <a:r>
              <a:rPr lang="en-US" sz="2400" dirty="0">
                <a:solidFill>
                  <a:srgbClr val="000000"/>
                </a:solidFill>
                <a:effectLst/>
                <a:latin typeface="Arial" panose="020B0604020202020204" pitchFamily="34" charset="0"/>
                <a:cs typeface="Arial" panose="020B0604020202020204" pitchFamily="34" charset="0"/>
              </a:rPr>
              <a:t>  </a:t>
            </a:r>
            <a:r>
              <a:rPr lang="en-US" sz="2400" u="sng" dirty="0">
                <a:solidFill>
                  <a:srgbClr val="000000"/>
                </a:solidFill>
                <a:effectLst/>
                <a:latin typeface="Arial" panose="020B0604020202020204" pitchFamily="34" charset="0"/>
                <a:cs typeface="Arial" panose="020B0604020202020204" pitchFamily="34" charset="0"/>
              </a:rPr>
              <a:t>Home Style</a:t>
            </a:r>
          </a:p>
        </p:txBody>
      </p:sp>
      <p:grpSp>
        <p:nvGrpSpPr>
          <p:cNvPr id="302251" name="Group 171"/>
          <p:cNvGrpSpPr>
            <a:grpSpLocks/>
          </p:cNvGrpSpPr>
          <p:nvPr/>
        </p:nvGrpSpPr>
        <p:grpSpPr bwMode="auto">
          <a:xfrm>
            <a:off x="1802814" y="1978329"/>
            <a:ext cx="7600686" cy="2482850"/>
            <a:chOff x="649" y="1199"/>
            <a:chExt cx="3988" cy="1564"/>
          </a:xfrm>
        </p:grpSpPr>
        <p:sp>
          <p:nvSpPr>
            <p:cNvPr id="302170" name="Line 90"/>
            <p:cNvSpPr>
              <a:spLocks noChangeShapeType="1"/>
            </p:cNvSpPr>
            <p:nvPr/>
          </p:nvSpPr>
          <p:spPr bwMode="auto">
            <a:xfrm>
              <a:off x="649" y="2382"/>
              <a:ext cx="3988"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302171" name="Line 91"/>
            <p:cNvSpPr>
              <a:spLocks noChangeShapeType="1"/>
            </p:cNvSpPr>
            <p:nvPr/>
          </p:nvSpPr>
          <p:spPr bwMode="auto">
            <a:xfrm>
              <a:off x="661" y="1720"/>
              <a:ext cx="3976"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302172" name="Line 92"/>
            <p:cNvSpPr>
              <a:spLocks noChangeShapeType="1"/>
            </p:cNvSpPr>
            <p:nvPr/>
          </p:nvSpPr>
          <p:spPr bwMode="auto">
            <a:xfrm>
              <a:off x="1601" y="1199"/>
              <a:ext cx="0" cy="156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302173" name="Line 93"/>
            <p:cNvSpPr>
              <a:spLocks noChangeShapeType="1"/>
            </p:cNvSpPr>
            <p:nvPr/>
          </p:nvSpPr>
          <p:spPr bwMode="auto">
            <a:xfrm>
              <a:off x="4629" y="1199"/>
              <a:ext cx="0" cy="156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grpSp>
      <p:sp>
        <p:nvSpPr>
          <p:cNvPr id="302174" name="Rectangle 94"/>
          <p:cNvSpPr>
            <a:spLocks noChangeArrowheads="1"/>
          </p:cNvSpPr>
          <p:nvPr/>
        </p:nvSpPr>
        <p:spPr bwMode="auto">
          <a:xfrm>
            <a:off x="4320503" y="3846816"/>
            <a:ext cx="5346141" cy="628650"/>
          </a:xfrm>
          <a:prstGeom prst="rect">
            <a:avLst/>
          </a:prstGeom>
          <a:noFill/>
          <a:ln w="12700">
            <a:noFill/>
            <a:miter lim="800000"/>
            <a:headEnd/>
            <a:tailEnd/>
          </a:ln>
          <a:effectLst/>
        </p:spPr>
        <p:txBody>
          <a:bodyPr wrap="none" anchor="ctr"/>
          <a:lstStyle/>
          <a:p>
            <a:pPr algn="l"/>
            <a:r>
              <a:rPr lang="en-US" sz="2400" dirty="0">
                <a:solidFill>
                  <a:srgbClr val="000000"/>
                </a:solidFill>
                <a:effectLst/>
                <a:latin typeface="Arial" panose="020B0604020202020204" pitchFamily="34" charset="0"/>
                <a:cs typeface="Arial" panose="020B0604020202020204" pitchFamily="34" charset="0"/>
              </a:rPr>
              <a:t> 100	   100      100        100</a:t>
            </a:r>
          </a:p>
        </p:txBody>
      </p:sp>
      <p:sp>
        <p:nvSpPr>
          <p:cNvPr id="302175" name="Rectangle 95"/>
          <p:cNvSpPr>
            <a:spLocks noChangeArrowheads="1"/>
          </p:cNvSpPr>
          <p:nvPr/>
        </p:nvSpPr>
        <p:spPr bwMode="auto">
          <a:xfrm>
            <a:off x="1942237" y="3884916"/>
            <a:ext cx="1393544" cy="552450"/>
          </a:xfrm>
          <a:prstGeom prst="rect">
            <a:avLst/>
          </a:prstGeom>
          <a:noFill/>
          <a:ln w="12700">
            <a:noFill/>
            <a:miter lim="800000"/>
            <a:headEnd/>
            <a:tailEnd/>
          </a:ln>
          <a:effectLst/>
        </p:spPr>
        <p:txBody>
          <a:bodyPr wrap="none" anchor="ctr"/>
          <a:lstStyle/>
          <a:p>
            <a:r>
              <a:rPr lang="en-US" sz="2400">
                <a:solidFill>
                  <a:srgbClr val="000000"/>
                </a:solidFill>
                <a:effectLst/>
                <a:latin typeface="Arial" panose="020B0604020202020204" pitchFamily="34" charset="0"/>
                <a:cs typeface="Arial" panose="020B0604020202020204" pitchFamily="34" charset="0"/>
              </a:rPr>
              <a:t>Total</a:t>
            </a:r>
          </a:p>
        </p:txBody>
      </p:sp>
      <p:sp>
        <p:nvSpPr>
          <p:cNvPr id="302178" name="Oval 98"/>
          <p:cNvSpPr>
            <a:spLocks noChangeArrowheads="1"/>
          </p:cNvSpPr>
          <p:nvPr/>
        </p:nvSpPr>
        <p:spPr bwMode="auto">
          <a:xfrm>
            <a:off x="3943873" y="3294366"/>
            <a:ext cx="1545567" cy="476250"/>
          </a:xfrm>
          <a:prstGeom prst="ellipse">
            <a:avLst/>
          </a:prstGeom>
          <a:noFill/>
          <a:ln w="28575">
            <a:solidFill>
              <a:srgbClr val="000000"/>
            </a:solidFill>
            <a:round/>
            <a:headEnd/>
            <a:tailEnd/>
          </a:ln>
          <a:effectLst/>
        </p:spPr>
        <p:txBody>
          <a:bodyPr wrap="none" anchor="ctr"/>
          <a:lstStyle/>
          <a:p>
            <a:endParaRPr lang="en-US"/>
          </a:p>
        </p:txBody>
      </p:sp>
      <p:sp>
        <p:nvSpPr>
          <p:cNvPr id="302179" name="Freeform 99"/>
          <p:cNvSpPr>
            <a:spLocks/>
          </p:cNvSpPr>
          <p:nvPr/>
        </p:nvSpPr>
        <p:spPr bwMode="auto">
          <a:xfrm>
            <a:off x="5451434" y="3618216"/>
            <a:ext cx="261817" cy="1409700"/>
          </a:xfrm>
          <a:custGeom>
            <a:avLst/>
            <a:gdLst/>
            <a:ahLst/>
            <a:cxnLst>
              <a:cxn ang="0">
                <a:pos x="0" y="0"/>
              </a:cxn>
              <a:cxn ang="0">
                <a:pos x="96" y="36"/>
              </a:cxn>
              <a:cxn ang="0">
                <a:pos x="120" y="192"/>
              </a:cxn>
              <a:cxn ang="0">
                <a:pos x="120" y="660"/>
              </a:cxn>
              <a:cxn ang="0">
                <a:pos x="120" y="888"/>
              </a:cxn>
            </a:cxnLst>
            <a:rect l="0" t="0" r="r" b="b"/>
            <a:pathLst>
              <a:path w="124" h="888">
                <a:moveTo>
                  <a:pt x="0" y="0"/>
                </a:moveTo>
                <a:cubicBezTo>
                  <a:pt x="16" y="6"/>
                  <a:pt x="76" y="4"/>
                  <a:pt x="96" y="36"/>
                </a:cubicBezTo>
                <a:cubicBezTo>
                  <a:pt x="116" y="68"/>
                  <a:pt x="116" y="88"/>
                  <a:pt x="120" y="192"/>
                </a:cubicBezTo>
                <a:cubicBezTo>
                  <a:pt x="124" y="296"/>
                  <a:pt x="120" y="544"/>
                  <a:pt x="120" y="660"/>
                </a:cubicBezTo>
                <a:cubicBezTo>
                  <a:pt x="120" y="776"/>
                  <a:pt x="120" y="841"/>
                  <a:pt x="120" y="888"/>
                </a:cubicBezTo>
              </a:path>
            </a:pathLst>
          </a:custGeom>
          <a:noFill/>
          <a:ln w="28575" cap="flat" cmpd="sng">
            <a:solidFill>
              <a:srgbClr val="000000"/>
            </a:solidFill>
            <a:prstDash val="solid"/>
            <a:round/>
            <a:headEnd type="none" w="med" len="med"/>
            <a:tailEnd type="triangle" w="med" len="med"/>
          </a:ln>
          <a:effectLst/>
        </p:spPr>
        <p:txBody>
          <a:bodyPr/>
          <a:lstStyle/>
          <a:p>
            <a:endParaRPr lang="en-US"/>
          </a:p>
        </p:txBody>
      </p:sp>
      <p:sp>
        <p:nvSpPr>
          <p:cNvPr id="302180" name="Text Box 100"/>
          <p:cNvSpPr txBox="1">
            <a:spLocks noChangeArrowheads="1"/>
          </p:cNvSpPr>
          <p:nvPr/>
        </p:nvSpPr>
        <p:spPr bwMode="auto">
          <a:xfrm>
            <a:off x="2401164" y="5039373"/>
            <a:ext cx="7386959" cy="461665"/>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(Colonial and </a:t>
            </a:r>
            <a:r>
              <a:rPr lang="en-US" sz="2400" u="sng" dirty="0">
                <a:solidFill>
                  <a:srgbClr val="000000"/>
                </a:solidFill>
                <a:effectLst/>
                <a:latin typeface="+mn-lt"/>
                <a:cs typeface="Arial" panose="020B0604020202020204" pitchFamily="34" charset="0"/>
              </a:rPr>
              <a:t>&gt;</a:t>
            </a:r>
            <a:r>
              <a:rPr lang="en-US" sz="2400" dirty="0">
                <a:solidFill>
                  <a:srgbClr val="000000"/>
                </a:solidFill>
                <a:effectLst/>
                <a:latin typeface="+mn-lt"/>
                <a:cs typeface="Arial" panose="020B0604020202020204" pitchFamily="34" charset="0"/>
              </a:rPr>
              <a:t> $250K)/(All Colonial) x 100 = (12/30) x 100</a:t>
            </a:r>
          </a:p>
        </p:txBody>
      </p:sp>
      <p:sp>
        <p:nvSpPr>
          <p:cNvPr id="302181" name="Rectangle 101"/>
          <p:cNvSpPr>
            <a:spLocks noChangeArrowheads="1"/>
          </p:cNvSpPr>
          <p:nvPr/>
        </p:nvSpPr>
        <p:spPr bwMode="auto">
          <a:xfrm>
            <a:off x="912138" y="461641"/>
            <a:ext cx="10337562" cy="814387"/>
          </a:xfrm>
          <a:prstGeom prst="rect">
            <a:avLst/>
          </a:prstGeom>
          <a:noFill/>
          <a:ln w="12700">
            <a:noFill/>
            <a:miter lim="800000"/>
            <a:headEnd/>
            <a:tailEnd/>
          </a:ln>
          <a:effectLst/>
        </p:spPr>
        <p:txBody>
          <a:bodyPr lIns="90488" tIns="44450" rIns="90488" bIns="44450" anchor="ctr"/>
          <a:lstStyle/>
          <a:p>
            <a:pPr algn="l"/>
            <a:r>
              <a:rPr lang="en-US" sz="3200" dirty="0" err="1">
                <a:effectLst/>
                <a:latin typeface="+mn-lt"/>
                <a:cs typeface="Arial" panose="020B0604020202020204" pitchFamily="34" charset="0"/>
              </a:rPr>
              <a:t>Crosstabulation</a:t>
            </a:r>
            <a:r>
              <a:rPr lang="en-US" sz="3200" dirty="0">
                <a:effectLst/>
                <a:latin typeface="+mn-lt"/>
                <a:cs typeface="Arial" panose="020B0604020202020204" pitchFamily="34" charset="0"/>
              </a:rPr>
              <a:t>:  Column Percentages</a:t>
            </a:r>
          </a:p>
        </p:txBody>
      </p:sp>
      <p:sp>
        <p:nvSpPr>
          <p:cNvPr id="302250" name="Rectangle 170"/>
          <p:cNvSpPr>
            <a:spLocks noChangeArrowheads="1"/>
          </p:cNvSpPr>
          <p:nvPr/>
        </p:nvSpPr>
        <p:spPr bwMode="auto">
          <a:xfrm>
            <a:off x="830796" y="1133475"/>
            <a:ext cx="7938978" cy="484188"/>
          </a:xfrm>
          <a:prstGeom prst="rect">
            <a:avLst/>
          </a:prstGeom>
          <a:noFill/>
          <a:ln w="12700">
            <a:noFill/>
            <a:miter lim="800000"/>
            <a:headEnd/>
            <a:tailEnd/>
          </a:ln>
          <a:effectLst/>
        </p:spPr>
        <p:txBody>
          <a:bodyPr lIns="90488" tIns="44450" rIns="90488" bIns="44450"/>
          <a:lstStyle/>
          <a:p>
            <a:pPr marL="342900" indent="-342900" algn="l">
              <a:spcBef>
                <a:spcPct val="20000"/>
              </a:spcBef>
              <a:buFont typeface="Arial" panose="020B0604020202020204" pitchFamily="34" charset="0"/>
              <a:buChar char="•"/>
            </a:pPr>
            <a:r>
              <a:rPr lang="en-US" sz="2400" dirty="0">
                <a:solidFill>
                  <a:srgbClr val="000000"/>
                </a:solidFill>
                <a:effectLst/>
                <a:latin typeface="+mn-lt"/>
                <a:cs typeface="Arial" panose="020B0604020202020204" pitchFamily="34" charset="0"/>
              </a:rPr>
              <a:t> Example:  Finger Lakes Homes</a:t>
            </a:r>
          </a:p>
        </p:txBody>
      </p:sp>
      <p:sp>
        <p:nvSpPr>
          <p:cNvPr id="2" name="Slide Number Placeholder 1"/>
          <p:cNvSpPr>
            <a:spLocks noGrp="1"/>
          </p:cNvSpPr>
          <p:nvPr>
            <p:ph type="sldNum" sz="quarter" idx="12"/>
          </p:nvPr>
        </p:nvSpPr>
        <p:spPr/>
        <p:txBody>
          <a:bodyPr/>
          <a:lstStyle/>
          <a:p>
            <a:fld id="{949EBC64-41CB-41B8-B6DF-9B1367312BD4}" type="slidenum">
              <a:rPr lang="en-US" smtClean="0"/>
              <a:t>46</a:t>
            </a:fld>
            <a:endParaRPr lang="en-US"/>
          </a:p>
        </p:txBody>
      </p:sp>
    </p:spTree>
    <p:extLst>
      <p:ext uri="{BB962C8B-B14F-4D97-AF65-F5344CB8AC3E}">
        <p14:creationId xmlns:p14="http://schemas.microsoft.com/office/powerpoint/2010/main" val="977624116"/>
      </p:ext>
    </p:extLst>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921241" y="583380"/>
            <a:ext cx="10337562" cy="966561"/>
          </a:xfrm>
          <a:prstGeom prst="rect">
            <a:avLst/>
          </a:prstGeom>
          <a:noFill/>
          <a:ln/>
        </p:spPr>
        <p:txBody>
          <a:bodyPr/>
          <a:lstStyle>
            <a:lvl1pPr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2pPr>
            <a:lvl3pPr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3pPr>
            <a:lvl4pPr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4pPr>
            <a:lvl5pPr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5pPr>
            <a:lvl6pPr marL="457200"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6pPr>
            <a:lvl7pPr marL="914400"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7pPr>
            <a:lvl8pPr marL="1371600"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8pPr>
            <a:lvl9pPr marL="1828800"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9pPr>
          </a:lstStyle>
          <a:p>
            <a:pPr algn="l"/>
            <a:r>
              <a:rPr lang="en-US" sz="3200" dirty="0">
                <a:solidFill>
                  <a:schemeClr val="tx1"/>
                </a:solidFill>
                <a:effectLst/>
                <a:latin typeface="+mn-lt"/>
                <a:cs typeface="Arial" panose="020B0604020202020204" pitchFamily="34" charset="0"/>
              </a:rPr>
              <a:t>Summarizing Data for Two Variables</a:t>
            </a:r>
          </a:p>
          <a:p>
            <a:pPr algn="l"/>
            <a:r>
              <a:rPr lang="en-US" sz="3200" dirty="0">
                <a:solidFill>
                  <a:schemeClr val="tx1"/>
                </a:solidFill>
                <a:effectLst/>
                <a:latin typeface="+mn-lt"/>
                <a:cs typeface="Arial" panose="020B0604020202020204" pitchFamily="34" charset="0"/>
              </a:rPr>
              <a:t>Using Graphical Displays</a:t>
            </a:r>
          </a:p>
        </p:txBody>
      </p:sp>
      <p:sp>
        <p:nvSpPr>
          <p:cNvPr id="6" name="Rectangle 7"/>
          <p:cNvSpPr>
            <a:spLocks noChangeArrowheads="1"/>
          </p:cNvSpPr>
          <p:nvPr/>
        </p:nvSpPr>
        <p:spPr bwMode="auto">
          <a:xfrm>
            <a:off x="834344" y="3009831"/>
            <a:ext cx="10641608" cy="956685"/>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u="sng" dirty="0">
                <a:solidFill>
                  <a:srgbClr val="000000"/>
                </a:solidFill>
                <a:effectLst/>
                <a:latin typeface="+mn-lt"/>
                <a:cs typeface="Arial" panose="020B0604020202020204" pitchFamily="34" charset="0"/>
              </a:rPr>
              <a:t>Scatter diagrams and </a:t>
            </a:r>
            <a:r>
              <a:rPr lang="en-US" sz="2400" u="sng" dirty="0" err="1">
                <a:solidFill>
                  <a:srgbClr val="000000"/>
                </a:solidFill>
                <a:effectLst/>
                <a:latin typeface="+mn-lt"/>
                <a:cs typeface="Arial" panose="020B0604020202020204" pitchFamily="34" charset="0"/>
              </a:rPr>
              <a:t>trendlines</a:t>
            </a:r>
            <a:r>
              <a:rPr lang="en-US" sz="2400" dirty="0">
                <a:solidFill>
                  <a:srgbClr val="000000"/>
                </a:solidFill>
                <a:effectLst/>
                <a:latin typeface="+mn-lt"/>
                <a:cs typeface="Arial" panose="020B0604020202020204" pitchFamily="34" charset="0"/>
              </a:rPr>
              <a:t> are useful in  exploring the relationship between two variables.</a:t>
            </a:r>
          </a:p>
        </p:txBody>
      </p:sp>
      <p:sp>
        <p:nvSpPr>
          <p:cNvPr id="7" name="Rectangle 8"/>
          <p:cNvSpPr>
            <a:spLocks noChangeArrowheads="1"/>
          </p:cNvSpPr>
          <p:nvPr/>
        </p:nvSpPr>
        <p:spPr bwMode="auto">
          <a:xfrm>
            <a:off x="834344" y="2480205"/>
            <a:ext cx="10641608" cy="570594"/>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Displaying data in creative ways can lead to powerful insights.</a:t>
            </a:r>
          </a:p>
        </p:txBody>
      </p:sp>
      <p:sp>
        <p:nvSpPr>
          <p:cNvPr id="8" name="Rectangle 9"/>
          <p:cNvSpPr>
            <a:spLocks noChangeArrowheads="1"/>
          </p:cNvSpPr>
          <p:nvPr/>
        </p:nvSpPr>
        <p:spPr bwMode="auto">
          <a:xfrm>
            <a:off x="834344" y="1633419"/>
            <a:ext cx="10641608" cy="857250"/>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In most cases, a graphical display is more useful than a table for recognizing patterns and trends.</a:t>
            </a:r>
          </a:p>
        </p:txBody>
      </p:sp>
      <p:sp>
        <p:nvSpPr>
          <p:cNvPr id="3" name="Slide Number Placeholder 2"/>
          <p:cNvSpPr>
            <a:spLocks noGrp="1"/>
          </p:cNvSpPr>
          <p:nvPr>
            <p:ph type="sldNum" sz="quarter" idx="12"/>
          </p:nvPr>
        </p:nvSpPr>
        <p:spPr/>
        <p:txBody>
          <a:bodyPr/>
          <a:lstStyle/>
          <a:p>
            <a:fld id="{949EBC64-41CB-41B8-B6DF-9B1367312BD4}" type="slidenum">
              <a:rPr lang="en-US" smtClean="0"/>
              <a:t>47</a:t>
            </a:fld>
            <a:endParaRPr lang="en-US"/>
          </a:p>
        </p:txBody>
      </p:sp>
    </p:spTree>
    <p:extLst>
      <p:ext uri="{BB962C8B-B14F-4D97-AF65-F5344CB8AC3E}">
        <p14:creationId xmlns:p14="http://schemas.microsoft.com/office/powerpoint/2010/main" val="1666208156"/>
      </p:ext>
    </p:extLst>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7" name="Rectangle 5"/>
          <p:cNvSpPr>
            <a:spLocks noChangeArrowheads="1"/>
          </p:cNvSpPr>
          <p:nvPr/>
        </p:nvSpPr>
        <p:spPr bwMode="auto">
          <a:xfrm>
            <a:off x="831904" y="2803437"/>
            <a:ext cx="10362899" cy="1009650"/>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The general pattern of the plotted points suggests the overall relationship between the variables.</a:t>
            </a:r>
          </a:p>
        </p:txBody>
      </p:sp>
      <p:sp>
        <p:nvSpPr>
          <p:cNvPr id="284678" name="Rectangle 6"/>
          <p:cNvSpPr>
            <a:spLocks noChangeArrowheads="1"/>
          </p:cNvSpPr>
          <p:nvPr/>
        </p:nvSpPr>
        <p:spPr bwMode="auto">
          <a:xfrm>
            <a:off x="831904" y="1946187"/>
            <a:ext cx="10337562" cy="952500"/>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One variable is shown on the horizontal axis and the other variable is shown on the vertical axis.</a:t>
            </a:r>
          </a:p>
        </p:txBody>
      </p:sp>
      <p:sp>
        <p:nvSpPr>
          <p:cNvPr id="284679" name="Rectangle 7"/>
          <p:cNvSpPr>
            <a:spLocks noChangeArrowheads="1"/>
          </p:cNvSpPr>
          <p:nvPr/>
        </p:nvSpPr>
        <p:spPr bwMode="auto">
          <a:xfrm>
            <a:off x="831903" y="1009650"/>
            <a:ext cx="10413574" cy="1047750"/>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A </a:t>
            </a:r>
            <a:r>
              <a:rPr lang="en-US" sz="2400" u="sng" dirty="0">
                <a:solidFill>
                  <a:srgbClr val="000000"/>
                </a:solidFill>
                <a:effectLst/>
                <a:latin typeface="+mn-lt"/>
                <a:cs typeface="Arial" panose="020B0604020202020204" pitchFamily="34" charset="0"/>
              </a:rPr>
              <a:t>scatter diagram</a:t>
            </a:r>
            <a:r>
              <a:rPr lang="en-US" sz="2400" dirty="0">
                <a:solidFill>
                  <a:srgbClr val="000000"/>
                </a:solidFill>
                <a:effectLst/>
                <a:latin typeface="+mn-lt"/>
                <a:cs typeface="Arial" panose="020B0604020202020204" pitchFamily="34" charset="0"/>
              </a:rPr>
              <a:t> is a graphical presentation of the relationship between two </a:t>
            </a:r>
            <a:r>
              <a:rPr lang="en-US" sz="2400" u="sng" dirty="0">
                <a:solidFill>
                  <a:srgbClr val="000000"/>
                </a:solidFill>
                <a:effectLst/>
                <a:latin typeface="+mn-lt"/>
                <a:cs typeface="Arial" panose="020B0604020202020204" pitchFamily="34" charset="0"/>
              </a:rPr>
              <a:t>quantitative</a:t>
            </a:r>
            <a:r>
              <a:rPr lang="en-US" sz="2400" dirty="0">
                <a:solidFill>
                  <a:srgbClr val="000000"/>
                </a:solidFill>
                <a:effectLst/>
                <a:latin typeface="+mn-lt"/>
                <a:cs typeface="Arial" panose="020B0604020202020204" pitchFamily="34" charset="0"/>
              </a:rPr>
              <a:t> variables.</a:t>
            </a:r>
          </a:p>
        </p:txBody>
      </p:sp>
      <p:sp>
        <p:nvSpPr>
          <p:cNvPr id="284680" name="Rectangle 8"/>
          <p:cNvSpPr>
            <a:spLocks noChangeArrowheads="1"/>
          </p:cNvSpPr>
          <p:nvPr/>
        </p:nvSpPr>
        <p:spPr bwMode="auto">
          <a:xfrm>
            <a:off x="912138" y="453697"/>
            <a:ext cx="10337562" cy="81438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Scatter Diagram and </a:t>
            </a:r>
            <a:r>
              <a:rPr lang="en-US" sz="3200" dirty="0" err="1">
                <a:effectLst/>
                <a:latin typeface="+mn-lt"/>
                <a:cs typeface="Arial" panose="020B0604020202020204" pitchFamily="34" charset="0"/>
              </a:rPr>
              <a:t>Trendline</a:t>
            </a:r>
            <a:endParaRPr lang="en-US" sz="3200" dirty="0">
              <a:effectLst/>
              <a:latin typeface="+mn-lt"/>
              <a:cs typeface="Arial" panose="020B0604020202020204" pitchFamily="34" charset="0"/>
            </a:endParaRPr>
          </a:p>
        </p:txBody>
      </p:sp>
      <p:sp>
        <p:nvSpPr>
          <p:cNvPr id="284681" name="Rectangle 9"/>
          <p:cNvSpPr>
            <a:spLocks noChangeArrowheads="1"/>
          </p:cNvSpPr>
          <p:nvPr/>
        </p:nvSpPr>
        <p:spPr bwMode="auto">
          <a:xfrm>
            <a:off x="831904" y="3746500"/>
            <a:ext cx="10362899" cy="504825"/>
          </a:xfrm>
          <a:prstGeom prst="rect">
            <a:avLst/>
          </a:prstGeom>
          <a:noFill/>
          <a:ln w="12700">
            <a:noFill/>
            <a:miter lim="800000"/>
            <a:headEnd/>
            <a:tailEnd/>
          </a:ln>
          <a:effectLst/>
        </p:spPr>
        <p:txBody>
          <a:bodyPr wrap="square" anchor="ctr"/>
          <a:lstStyle/>
          <a:p>
            <a:pPr marL="342900" indent="-342900" algn="l">
              <a:spcBef>
                <a:spcPct val="20000"/>
              </a:spcBef>
              <a:buFont typeface="Arial" panose="020B0604020202020204" pitchFamily="34" charset="0"/>
              <a:buChar char="•"/>
            </a:pPr>
            <a:r>
              <a:rPr lang="en-US" sz="2400" dirty="0">
                <a:solidFill>
                  <a:srgbClr val="000000"/>
                </a:solidFill>
                <a:effectLst/>
                <a:latin typeface="+mn-lt"/>
                <a:cs typeface="Arial" panose="020B0604020202020204" pitchFamily="34" charset="0"/>
              </a:rPr>
              <a:t>A </a:t>
            </a:r>
            <a:r>
              <a:rPr lang="en-US" sz="2400" u="sng" dirty="0" err="1">
                <a:solidFill>
                  <a:srgbClr val="000000"/>
                </a:solidFill>
                <a:effectLst/>
                <a:latin typeface="+mn-lt"/>
                <a:cs typeface="Arial" panose="020B0604020202020204" pitchFamily="34" charset="0"/>
              </a:rPr>
              <a:t>trendline</a:t>
            </a:r>
            <a:r>
              <a:rPr lang="en-US" sz="2400" dirty="0">
                <a:solidFill>
                  <a:srgbClr val="000000"/>
                </a:solidFill>
                <a:effectLst/>
                <a:latin typeface="+mn-lt"/>
                <a:cs typeface="Arial" panose="020B0604020202020204" pitchFamily="34" charset="0"/>
              </a:rPr>
              <a:t> provides an approximation of the relationship.</a:t>
            </a:r>
          </a:p>
        </p:txBody>
      </p:sp>
      <p:sp>
        <p:nvSpPr>
          <p:cNvPr id="2" name="Slide Number Placeholder 1"/>
          <p:cNvSpPr>
            <a:spLocks noGrp="1"/>
          </p:cNvSpPr>
          <p:nvPr>
            <p:ph type="sldNum" sz="quarter" idx="12"/>
          </p:nvPr>
        </p:nvSpPr>
        <p:spPr/>
        <p:txBody>
          <a:bodyPr/>
          <a:lstStyle/>
          <a:p>
            <a:fld id="{949EBC64-41CB-41B8-B6DF-9B1367312BD4}" type="slidenum">
              <a:rPr lang="en-US" smtClean="0"/>
              <a:t>48</a:t>
            </a:fld>
            <a:endParaRPr lang="en-US"/>
          </a:p>
        </p:txBody>
      </p:sp>
    </p:spTree>
    <p:extLst>
      <p:ext uri="{BB962C8B-B14F-4D97-AF65-F5344CB8AC3E}">
        <p14:creationId xmlns:p14="http://schemas.microsoft.com/office/powerpoint/2010/main" val="2882302528"/>
      </p:ext>
    </p:extLst>
  </p:cSld>
  <p:clrMapOvr>
    <a:masterClrMapping/>
  </p:clrMapOvr>
  <p:transition>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05" name="Rectangle 57"/>
          <p:cNvSpPr>
            <a:spLocks noChangeArrowheads="1"/>
          </p:cNvSpPr>
          <p:nvPr/>
        </p:nvSpPr>
        <p:spPr bwMode="auto">
          <a:xfrm>
            <a:off x="2898994" y="1766290"/>
            <a:ext cx="6680565" cy="3905250"/>
          </a:xfrm>
          <a:prstGeom prst="rect">
            <a:avLst/>
          </a:prstGeom>
          <a:solidFill>
            <a:schemeClr val="bg1">
              <a:lumMod val="95000"/>
            </a:schemeClr>
          </a:solidFill>
          <a:ln w="6350">
            <a:solidFill>
              <a:srgbClr val="000000"/>
            </a:solidFill>
            <a:miter lim="800000"/>
            <a:headEnd/>
            <a:tailEnd/>
          </a:ln>
          <a:effectLst/>
        </p:spPr>
        <p:txBody>
          <a:bodyPr wrap="none" anchor="ctr"/>
          <a:lstStyle/>
          <a:p>
            <a:endParaRPr lang="en-US"/>
          </a:p>
        </p:txBody>
      </p:sp>
      <p:sp>
        <p:nvSpPr>
          <p:cNvPr id="130111" name="Line 63"/>
          <p:cNvSpPr>
            <a:spLocks noChangeShapeType="1"/>
          </p:cNvSpPr>
          <p:nvPr/>
        </p:nvSpPr>
        <p:spPr bwMode="auto">
          <a:xfrm rot="160082" flipV="1">
            <a:off x="4090888" y="2759664"/>
            <a:ext cx="4452270" cy="1977699"/>
          </a:xfrm>
          <a:prstGeom prst="line">
            <a:avLst/>
          </a:prstGeom>
          <a:noFill/>
          <a:ln w="76200">
            <a:solidFill>
              <a:srgbClr val="C00000"/>
            </a:solidFill>
            <a:prstDash val="lgDash"/>
            <a:round/>
            <a:headEnd/>
            <a:tailEnd/>
          </a:ln>
          <a:effectLst/>
        </p:spPr>
        <p:txBody>
          <a:bodyPr/>
          <a:lstStyle/>
          <a:p>
            <a:endParaRPr lang="en-US"/>
          </a:p>
        </p:txBody>
      </p:sp>
      <p:sp>
        <p:nvSpPr>
          <p:cNvPr id="130050" name="Rectangle 2"/>
          <p:cNvSpPr>
            <a:spLocks noGrp="1" noChangeArrowheads="1"/>
          </p:cNvSpPr>
          <p:nvPr>
            <p:ph type="title"/>
          </p:nvPr>
        </p:nvSpPr>
        <p:spPr>
          <a:xfrm>
            <a:off x="912138" y="554041"/>
            <a:ext cx="10337562" cy="684441"/>
          </a:xfrm>
        </p:spPr>
        <p:txBody>
          <a:bodyPr/>
          <a:lstStyle/>
          <a:p>
            <a:r>
              <a:rPr lang="en-US" dirty="0"/>
              <a:t>Scatter Diagram</a:t>
            </a:r>
          </a:p>
        </p:txBody>
      </p:sp>
      <p:sp>
        <p:nvSpPr>
          <p:cNvPr id="130051" name="Rectangle 3"/>
          <p:cNvSpPr>
            <a:spLocks noGrp="1" noChangeArrowheads="1"/>
          </p:cNvSpPr>
          <p:nvPr>
            <p:ph idx="1"/>
          </p:nvPr>
        </p:nvSpPr>
        <p:spPr>
          <a:xfrm>
            <a:off x="838266" y="1156362"/>
            <a:ext cx="6672119" cy="541338"/>
          </a:xfrm>
        </p:spPr>
        <p:txBody>
          <a:bodyPr/>
          <a:lstStyle/>
          <a:p>
            <a:pPr marL="346075" indent="-346075">
              <a:buSzTx/>
            </a:pPr>
            <a:r>
              <a:rPr lang="en-US" dirty="0"/>
              <a:t>A Positive Relationship</a:t>
            </a:r>
          </a:p>
        </p:txBody>
      </p:sp>
      <p:sp>
        <p:nvSpPr>
          <p:cNvPr id="130084" name="Line 36"/>
          <p:cNvSpPr>
            <a:spLocks noChangeShapeType="1"/>
          </p:cNvSpPr>
          <p:nvPr/>
        </p:nvSpPr>
        <p:spPr bwMode="auto">
          <a:xfrm>
            <a:off x="3477526" y="2418752"/>
            <a:ext cx="0" cy="2863850"/>
          </a:xfrm>
          <a:prstGeom prst="line">
            <a:avLst/>
          </a:prstGeom>
          <a:noFill/>
          <a:ln w="12700">
            <a:solidFill>
              <a:schemeClr val="tx1"/>
            </a:solidFill>
            <a:round/>
            <a:headEnd/>
            <a:tailEnd/>
          </a:ln>
          <a:effectLst/>
        </p:spPr>
        <p:txBody>
          <a:bodyPr wrap="none" anchor="ctr"/>
          <a:lstStyle/>
          <a:p>
            <a:endParaRPr lang="en-US"/>
          </a:p>
        </p:txBody>
      </p:sp>
      <p:sp>
        <p:nvSpPr>
          <p:cNvPr id="130085" name="Line 37"/>
          <p:cNvSpPr>
            <a:spLocks noChangeShapeType="1"/>
          </p:cNvSpPr>
          <p:nvPr/>
        </p:nvSpPr>
        <p:spPr bwMode="auto">
          <a:xfrm flipH="1">
            <a:off x="3450078" y="5288952"/>
            <a:ext cx="5291244" cy="0"/>
          </a:xfrm>
          <a:prstGeom prst="line">
            <a:avLst/>
          </a:prstGeom>
          <a:noFill/>
          <a:ln w="12700">
            <a:solidFill>
              <a:schemeClr val="tx1"/>
            </a:solidFill>
            <a:round/>
            <a:headEnd/>
            <a:tailEnd/>
          </a:ln>
          <a:effectLst/>
        </p:spPr>
        <p:txBody>
          <a:bodyPr wrap="none" anchor="ctr"/>
          <a:lstStyle/>
          <a:p>
            <a:endParaRPr lang="en-US"/>
          </a:p>
        </p:txBody>
      </p:sp>
      <p:sp>
        <p:nvSpPr>
          <p:cNvPr id="130086" name="Rectangle 38"/>
          <p:cNvSpPr>
            <a:spLocks noChangeArrowheads="1"/>
          </p:cNvSpPr>
          <p:nvPr/>
        </p:nvSpPr>
        <p:spPr bwMode="auto">
          <a:xfrm>
            <a:off x="8753990" y="5012728"/>
            <a:ext cx="362280" cy="520655"/>
          </a:xfrm>
          <a:prstGeom prst="rect">
            <a:avLst/>
          </a:prstGeom>
          <a:noFill/>
          <a:ln w="12700">
            <a:noFill/>
            <a:miter lim="800000"/>
            <a:headEnd/>
            <a:tailEnd/>
          </a:ln>
          <a:effectLst/>
        </p:spPr>
        <p:txBody>
          <a:bodyPr wrap="none" lIns="90488" tIns="44450" rIns="90488" bIns="44450">
            <a:spAutoFit/>
          </a:bodyPr>
          <a:lstStyle/>
          <a:p>
            <a:pPr algn="l"/>
            <a:r>
              <a:rPr lang="en-US" sz="2800" i="1" dirty="0">
                <a:solidFill>
                  <a:srgbClr val="000000"/>
                </a:solidFill>
                <a:effectLst/>
                <a:latin typeface="Arial" panose="020B0604020202020204" pitchFamily="34" charset="0"/>
                <a:cs typeface="Arial" panose="020B0604020202020204" pitchFamily="34" charset="0"/>
              </a:rPr>
              <a:t>x</a:t>
            </a:r>
          </a:p>
        </p:txBody>
      </p:sp>
      <p:sp>
        <p:nvSpPr>
          <p:cNvPr id="130094" name="Rectangle 46"/>
          <p:cNvSpPr>
            <a:spLocks noChangeArrowheads="1"/>
          </p:cNvSpPr>
          <p:nvPr/>
        </p:nvSpPr>
        <p:spPr bwMode="auto">
          <a:xfrm>
            <a:off x="3243157" y="1821853"/>
            <a:ext cx="362280" cy="520655"/>
          </a:xfrm>
          <a:prstGeom prst="rect">
            <a:avLst/>
          </a:prstGeom>
          <a:noFill/>
          <a:ln w="12700">
            <a:noFill/>
            <a:miter lim="800000"/>
            <a:headEnd/>
            <a:tailEnd/>
          </a:ln>
          <a:effectLst/>
        </p:spPr>
        <p:txBody>
          <a:bodyPr wrap="none" lIns="90488" tIns="44450" rIns="90488" bIns="44450">
            <a:spAutoFit/>
          </a:bodyPr>
          <a:lstStyle/>
          <a:p>
            <a:pPr algn="l"/>
            <a:r>
              <a:rPr lang="en-US" sz="2800" i="1">
                <a:solidFill>
                  <a:srgbClr val="000000"/>
                </a:solidFill>
                <a:effectLst/>
                <a:latin typeface="Arial" panose="020B0604020202020204" pitchFamily="34" charset="0"/>
                <a:cs typeface="Arial" panose="020B0604020202020204" pitchFamily="34" charset="0"/>
              </a:rPr>
              <a:t>y</a:t>
            </a:r>
          </a:p>
        </p:txBody>
      </p:sp>
      <p:sp>
        <p:nvSpPr>
          <p:cNvPr id="130089" name="Oval 41"/>
          <p:cNvSpPr>
            <a:spLocks noChangeArrowheads="1"/>
          </p:cNvSpPr>
          <p:nvPr/>
        </p:nvSpPr>
        <p:spPr bwMode="auto">
          <a:xfrm>
            <a:off x="5447490" y="3580802"/>
            <a:ext cx="187918" cy="147638"/>
          </a:xfrm>
          <a:prstGeom prst="ellipse">
            <a:avLst/>
          </a:prstGeom>
          <a:noFill/>
          <a:ln w="12700">
            <a:solidFill>
              <a:srgbClr val="000000"/>
            </a:solidFill>
            <a:round/>
            <a:headEnd/>
            <a:tailEnd/>
          </a:ln>
          <a:effectLst/>
        </p:spPr>
        <p:txBody>
          <a:bodyPr wrap="none" anchor="ctr"/>
          <a:lstStyle/>
          <a:p>
            <a:endParaRPr lang="en-US"/>
          </a:p>
        </p:txBody>
      </p:sp>
      <p:sp>
        <p:nvSpPr>
          <p:cNvPr id="130090" name="Oval 42"/>
          <p:cNvSpPr>
            <a:spLocks noChangeArrowheads="1"/>
          </p:cNvSpPr>
          <p:nvPr/>
        </p:nvSpPr>
        <p:spPr bwMode="auto">
          <a:xfrm>
            <a:off x="7525138" y="3518891"/>
            <a:ext cx="190029" cy="147637"/>
          </a:xfrm>
          <a:prstGeom prst="ellipse">
            <a:avLst/>
          </a:prstGeom>
          <a:noFill/>
          <a:ln w="12700">
            <a:solidFill>
              <a:srgbClr val="000000"/>
            </a:solidFill>
            <a:round/>
            <a:headEnd/>
            <a:tailEnd/>
          </a:ln>
          <a:effectLst/>
        </p:spPr>
        <p:txBody>
          <a:bodyPr wrap="none" anchor="ctr"/>
          <a:lstStyle/>
          <a:p>
            <a:endParaRPr lang="en-US"/>
          </a:p>
        </p:txBody>
      </p:sp>
      <p:sp>
        <p:nvSpPr>
          <p:cNvPr id="130092" name="Oval 44"/>
          <p:cNvSpPr>
            <a:spLocks noChangeArrowheads="1"/>
          </p:cNvSpPr>
          <p:nvPr/>
        </p:nvSpPr>
        <p:spPr bwMode="auto">
          <a:xfrm>
            <a:off x="4609253" y="4087216"/>
            <a:ext cx="190029" cy="147637"/>
          </a:xfrm>
          <a:prstGeom prst="ellipse">
            <a:avLst/>
          </a:prstGeom>
          <a:noFill/>
          <a:ln w="12700">
            <a:solidFill>
              <a:srgbClr val="000000"/>
            </a:solidFill>
            <a:round/>
            <a:headEnd/>
            <a:tailEnd/>
          </a:ln>
          <a:effectLst/>
        </p:spPr>
        <p:txBody>
          <a:bodyPr wrap="none" anchor="ctr"/>
          <a:lstStyle/>
          <a:p>
            <a:endParaRPr lang="en-US"/>
          </a:p>
        </p:txBody>
      </p:sp>
      <p:sp>
        <p:nvSpPr>
          <p:cNvPr id="130093" name="Oval 45"/>
          <p:cNvSpPr>
            <a:spLocks noChangeArrowheads="1"/>
          </p:cNvSpPr>
          <p:nvPr/>
        </p:nvSpPr>
        <p:spPr bwMode="auto">
          <a:xfrm>
            <a:off x="4231307" y="4530127"/>
            <a:ext cx="190029" cy="147638"/>
          </a:xfrm>
          <a:prstGeom prst="ellipse">
            <a:avLst/>
          </a:prstGeom>
          <a:noFill/>
          <a:ln w="12700">
            <a:solidFill>
              <a:srgbClr val="000000"/>
            </a:solidFill>
            <a:round/>
            <a:headEnd/>
            <a:tailEnd/>
          </a:ln>
          <a:effectLst/>
        </p:spPr>
        <p:txBody>
          <a:bodyPr wrap="none" anchor="ctr"/>
          <a:lstStyle/>
          <a:p>
            <a:endParaRPr lang="en-US"/>
          </a:p>
        </p:txBody>
      </p:sp>
      <p:sp>
        <p:nvSpPr>
          <p:cNvPr id="130096" name="Oval 48"/>
          <p:cNvSpPr>
            <a:spLocks noChangeArrowheads="1"/>
          </p:cNvSpPr>
          <p:nvPr/>
        </p:nvSpPr>
        <p:spPr bwMode="auto">
          <a:xfrm>
            <a:off x="4959751" y="4382491"/>
            <a:ext cx="190029" cy="147637"/>
          </a:xfrm>
          <a:prstGeom prst="ellipse">
            <a:avLst/>
          </a:prstGeom>
          <a:noFill/>
          <a:ln w="12700">
            <a:solidFill>
              <a:srgbClr val="000000"/>
            </a:solidFill>
            <a:round/>
            <a:headEnd/>
            <a:tailEnd/>
          </a:ln>
          <a:effectLst/>
        </p:spPr>
        <p:txBody>
          <a:bodyPr wrap="none" anchor="ctr"/>
          <a:lstStyle/>
          <a:p>
            <a:endParaRPr lang="en-US"/>
          </a:p>
        </p:txBody>
      </p:sp>
      <p:sp>
        <p:nvSpPr>
          <p:cNvPr id="130097" name="Oval 49"/>
          <p:cNvSpPr>
            <a:spLocks noChangeArrowheads="1"/>
          </p:cNvSpPr>
          <p:nvPr/>
        </p:nvSpPr>
        <p:spPr bwMode="auto">
          <a:xfrm>
            <a:off x="7732058" y="2717202"/>
            <a:ext cx="190029" cy="147638"/>
          </a:xfrm>
          <a:prstGeom prst="ellipse">
            <a:avLst/>
          </a:prstGeom>
          <a:noFill/>
          <a:ln w="12700">
            <a:solidFill>
              <a:srgbClr val="000000"/>
            </a:solidFill>
            <a:round/>
            <a:headEnd/>
            <a:tailEnd/>
          </a:ln>
          <a:effectLst/>
        </p:spPr>
        <p:txBody>
          <a:bodyPr wrap="none" anchor="ctr"/>
          <a:lstStyle/>
          <a:p>
            <a:endParaRPr lang="en-US"/>
          </a:p>
        </p:txBody>
      </p:sp>
      <p:sp>
        <p:nvSpPr>
          <p:cNvPr id="130098" name="Oval 50"/>
          <p:cNvSpPr>
            <a:spLocks noChangeArrowheads="1"/>
          </p:cNvSpPr>
          <p:nvPr/>
        </p:nvSpPr>
        <p:spPr bwMode="auto">
          <a:xfrm>
            <a:off x="5447490" y="4003077"/>
            <a:ext cx="187918" cy="147638"/>
          </a:xfrm>
          <a:prstGeom prst="ellipse">
            <a:avLst/>
          </a:prstGeom>
          <a:noFill/>
          <a:ln w="12700">
            <a:solidFill>
              <a:srgbClr val="000000"/>
            </a:solidFill>
            <a:round/>
            <a:headEnd/>
            <a:tailEnd/>
          </a:ln>
          <a:effectLst/>
        </p:spPr>
        <p:txBody>
          <a:bodyPr wrap="none" anchor="ctr"/>
          <a:lstStyle/>
          <a:p>
            <a:endParaRPr lang="en-US"/>
          </a:p>
        </p:txBody>
      </p:sp>
      <p:sp>
        <p:nvSpPr>
          <p:cNvPr id="130100" name="Oval 52"/>
          <p:cNvSpPr>
            <a:spLocks noChangeArrowheads="1"/>
          </p:cNvSpPr>
          <p:nvPr/>
        </p:nvSpPr>
        <p:spPr bwMode="auto">
          <a:xfrm>
            <a:off x="6760800" y="3264891"/>
            <a:ext cx="190029" cy="147637"/>
          </a:xfrm>
          <a:prstGeom prst="ellipse">
            <a:avLst/>
          </a:prstGeom>
          <a:noFill/>
          <a:ln w="12700">
            <a:solidFill>
              <a:srgbClr val="000000"/>
            </a:solidFill>
            <a:round/>
            <a:headEnd/>
            <a:tailEnd/>
          </a:ln>
          <a:effectLst/>
        </p:spPr>
        <p:txBody>
          <a:bodyPr wrap="none" anchor="ctr"/>
          <a:lstStyle/>
          <a:p>
            <a:endParaRPr lang="en-US"/>
          </a:p>
        </p:txBody>
      </p:sp>
      <p:sp>
        <p:nvSpPr>
          <p:cNvPr id="130101" name="Oval 53"/>
          <p:cNvSpPr>
            <a:spLocks noChangeArrowheads="1"/>
          </p:cNvSpPr>
          <p:nvPr/>
        </p:nvSpPr>
        <p:spPr bwMode="auto">
          <a:xfrm>
            <a:off x="7841852" y="3264891"/>
            <a:ext cx="187918" cy="147637"/>
          </a:xfrm>
          <a:prstGeom prst="ellipse">
            <a:avLst/>
          </a:prstGeom>
          <a:noFill/>
          <a:ln w="12700">
            <a:solidFill>
              <a:srgbClr val="000000"/>
            </a:solidFill>
            <a:round/>
            <a:headEnd/>
            <a:tailEnd/>
          </a:ln>
          <a:effectLst/>
        </p:spPr>
        <p:txBody>
          <a:bodyPr wrap="none" anchor="ctr"/>
          <a:lstStyle/>
          <a:p>
            <a:endParaRPr lang="en-US"/>
          </a:p>
        </p:txBody>
      </p:sp>
      <p:sp>
        <p:nvSpPr>
          <p:cNvPr id="130102" name="Oval 54"/>
          <p:cNvSpPr>
            <a:spLocks noChangeArrowheads="1"/>
          </p:cNvSpPr>
          <p:nvPr/>
        </p:nvSpPr>
        <p:spPr bwMode="auto">
          <a:xfrm>
            <a:off x="8110005" y="3053752"/>
            <a:ext cx="190029" cy="147638"/>
          </a:xfrm>
          <a:prstGeom prst="ellipse">
            <a:avLst/>
          </a:prstGeom>
          <a:noFill/>
          <a:ln w="12700">
            <a:solidFill>
              <a:srgbClr val="000000"/>
            </a:solidFill>
            <a:round/>
            <a:headEnd/>
            <a:tailEnd/>
          </a:ln>
          <a:effectLst/>
        </p:spPr>
        <p:txBody>
          <a:bodyPr wrap="none" anchor="ctr"/>
          <a:lstStyle/>
          <a:p>
            <a:endParaRPr lang="en-US"/>
          </a:p>
        </p:txBody>
      </p:sp>
      <p:sp>
        <p:nvSpPr>
          <p:cNvPr id="130106" name="Oval 58"/>
          <p:cNvSpPr>
            <a:spLocks noChangeArrowheads="1"/>
          </p:cNvSpPr>
          <p:nvPr/>
        </p:nvSpPr>
        <p:spPr bwMode="auto">
          <a:xfrm>
            <a:off x="5886667" y="4066577"/>
            <a:ext cx="187918" cy="147638"/>
          </a:xfrm>
          <a:prstGeom prst="ellipse">
            <a:avLst/>
          </a:prstGeom>
          <a:noFill/>
          <a:ln w="12700">
            <a:solidFill>
              <a:srgbClr val="000000"/>
            </a:solidFill>
            <a:round/>
            <a:headEnd/>
            <a:tailEnd/>
          </a:ln>
          <a:effectLst/>
        </p:spPr>
        <p:txBody>
          <a:bodyPr wrap="none" anchor="ctr"/>
          <a:lstStyle/>
          <a:p>
            <a:endParaRPr lang="en-US"/>
          </a:p>
        </p:txBody>
      </p:sp>
      <p:sp>
        <p:nvSpPr>
          <p:cNvPr id="130107" name="Oval 59"/>
          <p:cNvSpPr>
            <a:spLocks noChangeArrowheads="1"/>
          </p:cNvSpPr>
          <p:nvPr/>
        </p:nvSpPr>
        <p:spPr bwMode="auto">
          <a:xfrm>
            <a:off x="6308953" y="3723677"/>
            <a:ext cx="187918" cy="147638"/>
          </a:xfrm>
          <a:prstGeom prst="ellipse">
            <a:avLst/>
          </a:prstGeom>
          <a:noFill/>
          <a:ln w="12700">
            <a:solidFill>
              <a:srgbClr val="000000"/>
            </a:solidFill>
            <a:round/>
            <a:headEnd/>
            <a:tailEnd/>
          </a:ln>
          <a:effectLst/>
        </p:spPr>
        <p:txBody>
          <a:bodyPr wrap="none" anchor="ctr"/>
          <a:lstStyle/>
          <a:p>
            <a:endParaRPr lang="en-US"/>
          </a:p>
        </p:txBody>
      </p:sp>
      <p:sp>
        <p:nvSpPr>
          <p:cNvPr id="130108" name="Oval 60"/>
          <p:cNvSpPr>
            <a:spLocks noChangeArrowheads="1"/>
          </p:cNvSpPr>
          <p:nvPr/>
        </p:nvSpPr>
        <p:spPr bwMode="auto">
          <a:xfrm>
            <a:off x="6714348" y="3609377"/>
            <a:ext cx="187918" cy="147638"/>
          </a:xfrm>
          <a:prstGeom prst="ellipse">
            <a:avLst/>
          </a:prstGeom>
          <a:noFill/>
          <a:ln w="12700">
            <a:solidFill>
              <a:srgbClr val="000000"/>
            </a:solidFill>
            <a:round/>
            <a:headEnd/>
            <a:tailEnd/>
          </a:ln>
          <a:effectLst/>
        </p:spPr>
        <p:txBody>
          <a:bodyPr wrap="none" anchor="ctr"/>
          <a:lstStyle/>
          <a:p>
            <a:endParaRPr lang="en-US"/>
          </a:p>
        </p:txBody>
      </p:sp>
      <p:sp>
        <p:nvSpPr>
          <p:cNvPr id="2" name="Slide Number Placeholder 1"/>
          <p:cNvSpPr>
            <a:spLocks noGrp="1"/>
          </p:cNvSpPr>
          <p:nvPr>
            <p:ph type="sldNum" sz="quarter" idx="12"/>
          </p:nvPr>
        </p:nvSpPr>
        <p:spPr/>
        <p:txBody>
          <a:bodyPr/>
          <a:lstStyle/>
          <a:p>
            <a:fld id="{949EBC64-41CB-41B8-B6DF-9B1367312BD4}" type="slidenum">
              <a:rPr lang="en-US" smtClean="0"/>
              <a:t>49</a:t>
            </a:fld>
            <a:endParaRPr lang="en-US"/>
          </a:p>
        </p:txBody>
      </p:sp>
    </p:spTree>
    <p:extLst>
      <p:ext uri="{BB962C8B-B14F-4D97-AF65-F5344CB8AC3E}">
        <p14:creationId xmlns:p14="http://schemas.microsoft.com/office/powerpoint/2010/main" val="1467969198"/>
      </p:ext>
    </p:extLst>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920231" y="1432867"/>
            <a:ext cx="10844306" cy="1844675"/>
          </a:xfrm>
        </p:spPr>
        <p:txBody>
          <a:bodyPr>
            <a:normAutofit lnSpcReduction="10000"/>
          </a:bodyPr>
          <a:lstStyle/>
          <a:p>
            <a:pPr marL="0" indent="0">
              <a:buNone/>
              <a:defRPr/>
            </a:pPr>
            <a:r>
              <a:rPr lang="en-US" dirty="0"/>
              <a:t>Example: </a:t>
            </a:r>
            <a:r>
              <a:rPr lang="en-US" dirty="0" err="1"/>
              <a:t>Marada</a:t>
            </a:r>
            <a:r>
              <a:rPr lang="en-US" dirty="0"/>
              <a:t> Inn</a:t>
            </a:r>
          </a:p>
          <a:p>
            <a:pPr>
              <a:defRPr/>
            </a:pPr>
            <a:r>
              <a:rPr lang="en-US" dirty="0"/>
              <a:t>Guests staying at Marada Inn were asked to rate the quality of their accommodations as being </a:t>
            </a:r>
            <a:r>
              <a:rPr lang="en-US" i="1" dirty="0"/>
              <a:t>excellent</a:t>
            </a:r>
            <a:r>
              <a:rPr lang="en-US" dirty="0"/>
              <a:t>, </a:t>
            </a:r>
            <a:r>
              <a:rPr lang="en-US" i="1" dirty="0"/>
              <a:t>above average</a:t>
            </a:r>
            <a:r>
              <a:rPr lang="en-US" dirty="0"/>
              <a:t>, </a:t>
            </a:r>
            <a:r>
              <a:rPr lang="en-US" i="1" dirty="0"/>
              <a:t>average</a:t>
            </a:r>
            <a:r>
              <a:rPr lang="en-US" dirty="0"/>
              <a:t>, </a:t>
            </a:r>
            <a:r>
              <a:rPr lang="en-US" i="1" dirty="0"/>
              <a:t>below average</a:t>
            </a:r>
            <a:r>
              <a:rPr lang="en-US" dirty="0"/>
              <a:t>, or </a:t>
            </a:r>
            <a:r>
              <a:rPr lang="en-US" i="1" dirty="0"/>
              <a:t>poor</a:t>
            </a:r>
            <a:r>
              <a:rPr lang="en-US" dirty="0"/>
              <a:t>.  </a:t>
            </a:r>
          </a:p>
          <a:p>
            <a:pPr>
              <a:tabLst>
                <a:tab pos="685800" algn="l"/>
                <a:tab pos="3028950" algn="l"/>
                <a:tab pos="5372100" algn="l"/>
              </a:tabLst>
              <a:defRPr/>
            </a:pPr>
            <a:r>
              <a:rPr lang="en-US" dirty="0"/>
              <a:t>The ratings provided by a sample of 20 guests are:</a:t>
            </a:r>
          </a:p>
        </p:txBody>
      </p:sp>
      <p:sp>
        <p:nvSpPr>
          <p:cNvPr id="18" name="Rectangle 2"/>
          <p:cNvSpPr txBox="1">
            <a:spLocks noChangeArrowheads="1"/>
          </p:cNvSpPr>
          <p:nvPr/>
        </p:nvSpPr>
        <p:spPr>
          <a:xfrm>
            <a:off x="912138" y="648687"/>
            <a:ext cx="10337562" cy="762000"/>
          </a:xfrm>
          <a:prstGeom prst="rect">
            <a:avLst/>
          </a:prstGeom>
        </p:spPr>
        <p:txBody>
          <a:bodyPr anchor="ct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fontAlgn="auto">
              <a:spcAft>
                <a:spcPts val="0"/>
              </a:spcAft>
              <a:defRPr/>
            </a:pPr>
            <a:r>
              <a:rPr lang="en-US" sz="3200" dirty="0">
                <a:effectLst/>
              </a:rPr>
              <a:t>Frequency Distribution</a:t>
            </a:r>
          </a:p>
        </p:txBody>
      </p:sp>
      <p:graphicFrame>
        <p:nvGraphicFramePr>
          <p:cNvPr id="3" name="Table 2"/>
          <p:cNvGraphicFramePr>
            <a:graphicFrameLocks noGrp="1"/>
          </p:cNvGraphicFramePr>
          <p:nvPr>
            <p:extLst>
              <p:ext uri="{D42A27DB-BD31-4B8C-83A1-F6EECF244321}">
                <p14:modId xmlns:p14="http://schemas.microsoft.com/office/powerpoint/2010/main" val="1282944491"/>
              </p:ext>
            </p:extLst>
          </p:nvPr>
        </p:nvGraphicFramePr>
        <p:xfrm>
          <a:off x="2145088" y="3302091"/>
          <a:ext cx="8107893" cy="2773680"/>
        </p:xfrm>
        <a:graphic>
          <a:graphicData uri="http://schemas.openxmlformats.org/drawingml/2006/table">
            <a:tbl>
              <a:tblPr firstRow="1" bandRow="1">
                <a:tableStyleId>{D7AC3CCA-C797-4891-BE02-D94E43425B78}</a:tableStyleId>
              </a:tblPr>
              <a:tblGrid>
                <a:gridCol w="2702631">
                  <a:extLst>
                    <a:ext uri="{9D8B030D-6E8A-4147-A177-3AD203B41FA5}">
                      <a16:colId xmlns:a16="http://schemas.microsoft.com/office/drawing/2014/main" val="20000"/>
                    </a:ext>
                  </a:extLst>
                </a:gridCol>
                <a:gridCol w="2702631">
                  <a:extLst>
                    <a:ext uri="{9D8B030D-6E8A-4147-A177-3AD203B41FA5}">
                      <a16:colId xmlns:a16="http://schemas.microsoft.com/office/drawing/2014/main" val="20001"/>
                    </a:ext>
                  </a:extLst>
                </a:gridCol>
                <a:gridCol w="2702631">
                  <a:extLst>
                    <a:ext uri="{9D8B030D-6E8A-4147-A177-3AD203B41FA5}">
                      <a16:colId xmlns:a16="http://schemas.microsoft.com/office/drawing/2014/main" val="20002"/>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effectLst/>
                        </a:rPr>
                        <a:t>Below Average</a:t>
                      </a:r>
                      <a:endParaRPr lang="en-US" sz="2000" b="0" dirty="0">
                        <a:solidFill>
                          <a:srgbClr val="000000"/>
                        </a:solidFill>
                        <a:effectLst/>
                        <a:latin typeface="+mn-lt"/>
                        <a:cs typeface="Arial" panose="020B0604020202020204" pitchFamily="34" charset="0"/>
                      </a:endParaRPr>
                    </a:p>
                  </a:txBody>
                  <a:tcPr/>
                </a:tc>
                <a:tc>
                  <a:txBody>
                    <a:bodyPr/>
                    <a:lstStyle/>
                    <a:p>
                      <a:r>
                        <a:rPr lang="en-US" sz="2000" b="0" dirty="0"/>
                        <a:t>Average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effectLst/>
                        </a:rPr>
                        <a:t>Above Average</a:t>
                      </a:r>
                      <a:endParaRPr lang="en-US" sz="2000" b="0" dirty="0">
                        <a:solidFill>
                          <a:srgbClr val="000000"/>
                        </a:solidFill>
                        <a:effectLst/>
                        <a:latin typeface="+mn-lt"/>
                        <a:cs typeface="Arial" panose="020B0604020202020204" pitchFamily="34" charset="0"/>
                      </a:endParaRP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rPr>
                        <a:t>Above Average</a:t>
                      </a:r>
                      <a:endParaRPr lang="en-US" sz="2000" dirty="0">
                        <a:solidFill>
                          <a:srgbClr val="000000"/>
                        </a:solidFill>
                        <a:effectLst/>
                        <a:latin typeface="+mn-lt"/>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rPr>
                        <a:t>Above Average</a:t>
                      </a:r>
                      <a:endParaRPr lang="en-US" sz="2000" dirty="0">
                        <a:solidFill>
                          <a:srgbClr val="000000"/>
                        </a:solidFill>
                        <a:effectLst/>
                        <a:latin typeface="+mn-lt"/>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rPr>
                        <a:t>Above Average</a:t>
                      </a:r>
                      <a:endParaRPr lang="en-US" sz="2000" dirty="0">
                        <a:solidFill>
                          <a:srgbClr val="000000"/>
                        </a:solidFill>
                        <a:effectLst/>
                        <a:latin typeface="+mn-lt"/>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sz="2000" dirty="0"/>
                        <a:t>Above Average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rPr>
                        <a:t>Below Average</a:t>
                      </a:r>
                      <a:endParaRPr lang="en-US" sz="2000" dirty="0">
                        <a:solidFill>
                          <a:srgbClr val="000000"/>
                        </a:solidFill>
                        <a:effectLst/>
                        <a:latin typeface="+mn-lt"/>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rPr>
                        <a:t>Below Average</a:t>
                      </a:r>
                      <a:endParaRPr lang="en-US" sz="2000" dirty="0">
                        <a:solidFill>
                          <a:srgbClr val="000000"/>
                        </a:solidFill>
                        <a:effectLst/>
                        <a:latin typeface="+mn-lt"/>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sz="2000" dirty="0"/>
                        <a:t>Average</a:t>
                      </a:r>
                    </a:p>
                  </a:txBody>
                  <a:tcPr/>
                </a:tc>
                <a:tc>
                  <a:txBody>
                    <a:bodyPr/>
                    <a:lstStyle/>
                    <a:p>
                      <a:r>
                        <a:rPr lang="en-US" sz="2000" dirty="0"/>
                        <a:t>Poor</a:t>
                      </a:r>
                    </a:p>
                  </a:txBody>
                  <a:tcPr/>
                </a:tc>
                <a:tc>
                  <a:txBody>
                    <a:bodyPr/>
                    <a:lstStyle/>
                    <a:p>
                      <a:r>
                        <a:rPr lang="en-US" sz="2000" dirty="0"/>
                        <a:t>Poor</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rPr>
                        <a:t>Above Average</a:t>
                      </a:r>
                      <a:endParaRPr lang="en-US" sz="2000" dirty="0">
                        <a:solidFill>
                          <a:srgbClr val="000000"/>
                        </a:solidFill>
                        <a:effectLst/>
                        <a:latin typeface="+mn-lt"/>
                        <a:cs typeface="Arial" panose="020B0604020202020204" pitchFamily="34" charset="0"/>
                      </a:endParaRPr>
                    </a:p>
                  </a:txBody>
                  <a:tcPr/>
                </a:tc>
                <a:tc>
                  <a:txBody>
                    <a:bodyPr/>
                    <a:lstStyle/>
                    <a:p>
                      <a:r>
                        <a:rPr lang="en-US" sz="2000" dirty="0"/>
                        <a:t>Excellent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rPr>
                        <a:t>Above Average</a:t>
                      </a:r>
                      <a:endParaRPr lang="en-US" sz="2000" dirty="0">
                        <a:solidFill>
                          <a:srgbClr val="000000"/>
                        </a:solidFill>
                        <a:effectLst/>
                        <a:latin typeface="+mn-lt"/>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US" sz="2000" dirty="0"/>
                        <a:t>Average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rPr>
                        <a:t>Above Average</a:t>
                      </a:r>
                      <a:endParaRPr lang="en-US" sz="2000" dirty="0">
                        <a:solidFill>
                          <a:srgbClr val="000000"/>
                        </a:solidFill>
                        <a:effectLst/>
                        <a:latin typeface="+mn-lt"/>
                        <a:cs typeface="Arial" panose="020B0604020202020204" pitchFamily="34" charset="0"/>
                      </a:endParaRPr>
                    </a:p>
                  </a:txBody>
                  <a:tcPr/>
                </a:tc>
                <a:tc>
                  <a:txBody>
                    <a:bodyPr/>
                    <a:lstStyle/>
                    <a:p>
                      <a:r>
                        <a:rPr lang="en-US" sz="2000" dirty="0"/>
                        <a:t>Average</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rPr>
                        <a:t>Above Average</a:t>
                      </a:r>
                      <a:endParaRPr lang="en-US" sz="2000" dirty="0">
                        <a:solidFill>
                          <a:srgbClr val="000000"/>
                        </a:solidFill>
                        <a:effectLst/>
                        <a:latin typeface="+mn-lt"/>
                        <a:cs typeface="Arial" panose="020B0604020202020204" pitchFamily="34" charset="0"/>
                      </a:endParaRPr>
                    </a:p>
                  </a:txBody>
                  <a:tcPr/>
                </a:tc>
                <a:tc>
                  <a:txBody>
                    <a:bodyPr/>
                    <a:lstStyle/>
                    <a:p>
                      <a:r>
                        <a:rPr lang="en-US" sz="2000" dirty="0"/>
                        <a:t>Average</a:t>
                      </a:r>
                    </a:p>
                  </a:txBody>
                  <a:tcPr/>
                </a:tc>
                <a:tc>
                  <a:txBody>
                    <a:bodyPr/>
                    <a:lstStyle/>
                    <a:p>
                      <a:endParaRPr lang="en-US" sz="2000" dirty="0"/>
                    </a:p>
                  </a:txBody>
                  <a:tcPr/>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2"/>
          </p:nvPr>
        </p:nvSpPr>
        <p:spPr/>
        <p:txBody>
          <a:bodyPr/>
          <a:lstStyle/>
          <a:p>
            <a:fld id="{949EBC64-41CB-41B8-B6DF-9B1367312BD4}" type="slidenum">
              <a:rPr lang="en-US" smtClean="0"/>
              <a:t>5</a:t>
            </a:fld>
            <a:endParaRPr lang="en-US"/>
          </a:p>
        </p:txBody>
      </p:sp>
    </p:spTree>
  </p:cSld>
  <p:clrMapOvr>
    <a:masterClrMapping/>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23" name="Rectangle 51"/>
          <p:cNvSpPr>
            <a:spLocks noChangeArrowheads="1"/>
          </p:cNvSpPr>
          <p:nvPr/>
        </p:nvSpPr>
        <p:spPr bwMode="auto">
          <a:xfrm>
            <a:off x="2898994" y="1926931"/>
            <a:ext cx="6680565" cy="3905250"/>
          </a:xfrm>
          <a:prstGeom prst="rect">
            <a:avLst/>
          </a:prstGeom>
          <a:solidFill>
            <a:schemeClr val="bg1">
              <a:lumMod val="95000"/>
            </a:schemeClr>
          </a:solidFill>
          <a:ln w="6350">
            <a:solidFill>
              <a:srgbClr val="000000"/>
            </a:solidFill>
            <a:miter lim="800000"/>
            <a:headEnd/>
            <a:tailEnd/>
          </a:ln>
          <a:effectLst/>
        </p:spPr>
        <p:txBody>
          <a:bodyPr wrap="none" anchor="ctr"/>
          <a:lstStyle/>
          <a:p>
            <a:endParaRPr lang="en-US"/>
          </a:p>
        </p:txBody>
      </p:sp>
      <p:sp>
        <p:nvSpPr>
          <p:cNvPr id="131128" name="Line 56"/>
          <p:cNvSpPr>
            <a:spLocks noChangeShapeType="1"/>
          </p:cNvSpPr>
          <p:nvPr/>
        </p:nvSpPr>
        <p:spPr bwMode="auto">
          <a:xfrm rot="28369">
            <a:off x="4106741" y="3196046"/>
            <a:ext cx="4330722" cy="1908720"/>
          </a:xfrm>
          <a:prstGeom prst="line">
            <a:avLst/>
          </a:prstGeom>
          <a:noFill/>
          <a:ln w="76200">
            <a:solidFill>
              <a:srgbClr val="C00000"/>
            </a:solidFill>
            <a:prstDash val="lgDash"/>
            <a:round/>
            <a:headEnd/>
            <a:tailEnd/>
          </a:ln>
          <a:effectLst>
            <a:outerShdw dist="17961" dir="2700000" algn="ctr" rotWithShape="0">
              <a:srgbClr val="000000"/>
            </a:outerShdw>
          </a:effectLst>
        </p:spPr>
        <p:txBody>
          <a:bodyPr/>
          <a:lstStyle/>
          <a:p>
            <a:endParaRPr lang="en-US"/>
          </a:p>
        </p:txBody>
      </p:sp>
      <p:sp>
        <p:nvSpPr>
          <p:cNvPr id="131074" name="Rectangle 2"/>
          <p:cNvSpPr>
            <a:spLocks noGrp="1" noChangeArrowheads="1"/>
          </p:cNvSpPr>
          <p:nvPr>
            <p:ph type="title"/>
          </p:nvPr>
        </p:nvSpPr>
        <p:spPr>
          <a:xfrm>
            <a:off x="912138" y="551099"/>
            <a:ext cx="10337562" cy="684441"/>
          </a:xfrm>
        </p:spPr>
        <p:txBody>
          <a:bodyPr/>
          <a:lstStyle/>
          <a:p>
            <a:r>
              <a:rPr lang="en-US" dirty="0"/>
              <a:t>Scatter Diagram</a:t>
            </a:r>
          </a:p>
        </p:txBody>
      </p:sp>
      <p:sp>
        <p:nvSpPr>
          <p:cNvPr id="131075" name="Rectangle 3"/>
          <p:cNvSpPr>
            <a:spLocks noGrp="1" noChangeArrowheads="1"/>
          </p:cNvSpPr>
          <p:nvPr>
            <p:ph idx="1"/>
          </p:nvPr>
        </p:nvSpPr>
        <p:spPr>
          <a:xfrm>
            <a:off x="838266" y="1167248"/>
            <a:ext cx="7364669" cy="528638"/>
          </a:xfrm>
        </p:spPr>
        <p:txBody>
          <a:bodyPr/>
          <a:lstStyle/>
          <a:p>
            <a:pPr marL="346075" indent="-346075">
              <a:buSzTx/>
            </a:pPr>
            <a:r>
              <a:rPr lang="en-US" dirty="0"/>
              <a:t>A Negative Relationship</a:t>
            </a:r>
          </a:p>
        </p:txBody>
      </p:sp>
      <p:sp>
        <p:nvSpPr>
          <p:cNvPr id="131102" name="Oval 30"/>
          <p:cNvSpPr>
            <a:spLocks noChangeArrowheads="1"/>
          </p:cNvSpPr>
          <p:nvPr/>
        </p:nvSpPr>
        <p:spPr bwMode="auto">
          <a:xfrm>
            <a:off x="6125260" y="4528844"/>
            <a:ext cx="192139" cy="144463"/>
          </a:xfrm>
          <a:prstGeom prst="ellipse">
            <a:avLst/>
          </a:prstGeom>
          <a:noFill/>
          <a:ln w="12700">
            <a:solidFill>
              <a:srgbClr val="000000"/>
            </a:solidFill>
            <a:round/>
            <a:headEnd/>
            <a:tailEnd/>
          </a:ln>
          <a:effectLst/>
        </p:spPr>
        <p:txBody>
          <a:bodyPr wrap="none" anchor="ctr"/>
          <a:lstStyle/>
          <a:p>
            <a:endParaRPr lang="en-US"/>
          </a:p>
        </p:txBody>
      </p:sp>
      <p:sp>
        <p:nvSpPr>
          <p:cNvPr id="131103" name="Oval 31"/>
          <p:cNvSpPr>
            <a:spLocks noChangeArrowheads="1"/>
          </p:cNvSpPr>
          <p:nvPr/>
        </p:nvSpPr>
        <p:spPr bwMode="auto">
          <a:xfrm>
            <a:off x="5931008" y="3900193"/>
            <a:ext cx="194252" cy="147638"/>
          </a:xfrm>
          <a:prstGeom prst="ellipse">
            <a:avLst/>
          </a:prstGeom>
          <a:noFill/>
          <a:ln w="12700">
            <a:solidFill>
              <a:srgbClr val="000000"/>
            </a:solidFill>
            <a:round/>
            <a:headEnd/>
            <a:tailEnd/>
          </a:ln>
          <a:effectLst/>
        </p:spPr>
        <p:txBody>
          <a:bodyPr wrap="none" anchor="ctr"/>
          <a:lstStyle/>
          <a:p>
            <a:endParaRPr lang="en-US"/>
          </a:p>
        </p:txBody>
      </p:sp>
      <p:sp>
        <p:nvSpPr>
          <p:cNvPr id="131104" name="Oval 32"/>
          <p:cNvSpPr>
            <a:spLocks noChangeArrowheads="1"/>
          </p:cNvSpPr>
          <p:nvPr/>
        </p:nvSpPr>
        <p:spPr bwMode="auto">
          <a:xfrm>
            <a:off x="4970307" y="3797006"/>
            <a:ext cx="192141" cy="146050"/>
          </a:xfrm>
          <a:prstGeom prst="ellipse">
            <a:avLst/>
          </a:prstGeom>
          <a:noFill/>
          <a:ln w="12700">
            <a:solidFill>
              <a:srgbClr val="000000"/>
            </a:solidFill>
            <a:round/>
            <a:headEnd/>
            <a:tailEnd/>
          </a:ln>
          <a:effectLst/>
        </p:spPr>
        <p:txBody>
          <a:bodyPr wrap="none" anchor="ctr"/>
          <a:lstStyle/>
          <a:p>
            <a:endParaRPr lang="en-US"/>
          </a:p>
        </p:txBody>
      </p:sp>
      <p:sp>
        <p:nvSpPr>
          <p:cNvPr id="131105" name="Oval 33"/>
          <p:cNvSpPr>
            <a:spLocks noChangeArrowheads="1"/>
          </p:cNvSpPr>
          <p:nvPr/>
        </p:nvSpPr>
        <p:spPr bwMode="auto">
          <a:xfrm>
            <a:off x="4199636" y="3169943"/>
            <a:ext cx="192139" cy="146050"/>
          </a:xfrm>
          <a:prstGeom prst="ellipse">
            <a:avLst/>
          </a:prstGeom>
          <a:noFill/>
          <a:ln w="12700">
            <a:solidFill>
              <a:srgbClr val="000000"/>
            </a:solidFill>
            <a:round/>
            <a:headEnd/>
            <a:tailEnd/>
          </a:ln>
          <a:effectLst/>
        </p:spPr>
        <p:txBody>
          <a:bodyPr wrap="none" anchor="ctr"/>
          <a:lstStyle/>
          <a:p>
            <a:endParaRPr lang="en-US"/>
          </a:p>
        </p:txBody>
      </p:sp>
      <p:sp>
        <p:nvSpPr>
          <p:cNvPr id="131106" name="Oval 34"/>
          <p:cNvSpPr>
            <a:spLocks noChangeArrowheads="1"/>
          </p:cNvSpPr>
          <p:nvPr/>
        </p:nvSpPr>
        <p:spPr bwMode="auto">
          <a:xfrm>
            <a:off x="4638813" y="3377907"/>
            <a:ext cx="194252" cy="147637"/>
          </a:xfrm>
          <a:prstGeom prst="ellipse">
            <a:avLst/>
          </a:prstGeom>
          <a:noFill/>
          <a:ln w="12700">
            <a:solidFill>
              <a:srgbClr val="000000"/>
            </a:solidFill>
            <a:round/>
            <a:headEnd/>
            <a:tailEnd/>
          </a:ln>
          <a:effectLst/>
        </p:spPr>
        <p:txBody>
          <a:bodyPr wrap="none" anchor="ctr"/>
          <a:lstStyle/>
          <a:p>
            <a:endParaRPr lang="en-US"/>
          </a:p>
        </p:txBody>
      </p:sp>
      <p:sp>
        <p:nvSpPr>
          <p:cNvPr id="131109" name="Oval 37"/>
          <p:cNvSpPr>
            <a:spLocks noChangeArrowheads="1"/>
          </p:cNvSpPr>
          <p:nvPr/>
        </p:nvSpPr>
        <p:spPr bwMode="auto">
          <a:xfrm>
            <a:off x="6813586" y="4214518"/>
            <a:ext cx="190029" cy="146050"/>
          </a:xfrm>
          <a:prstGeom prst="ellipse">
            <a:avLst/>
          </a:prstGeom>
          <a:noFill/>
          <a:ln w="12700">
            <a:solidFill>
              <a:srgbClr val="000000"/>
            </a:solidFill>
            <a:round/>
            <a:headEnd/>
            <a:tailEnd/>
          </a:ln>
          <a:effectLst/>
        </p:spPr>
        <p:txBody>
          <a:bodyPr wrap="none" anchor="ctr"/>
          <a:lstStyle/>
          <a:p>
            <a:endParaRPr lang="en-US"/>
          </a:p>
        </p:txBody>
      </p:sp>
      <p:sp>
        <p:nvSpPr>
          <p:cNvPr id="131111" name="Oval 39"/>
          <p:cNvSpPr>
            <a:spLocks noChangeArrowheads="1"/>
          </p:cNvSpPr>
          <p:nvPr/>
        </p:nvSpPr>
        <p:spPr bwMode="auto">
          <a:xfrm>
            <a:off x="7252763" y="4547893"/>
            <a:ext cx="194252" cy="147638"/>
          </a:xfrm>
          <a:prstGeom prst="ellipse">
            <a:avLst/>
          </a:prstGeom>
          <a:noFill/>
          <a:ln w="12700">
            <a:solidFill>
              <a:srgbClr val="000000"/>
            </a:solidFill>
            <a:round/>
            <a:headEnd/>
            <a:tailEnd/>
          </a:ln>
          <a:effectLst/>
        </p:spPr>
        <p:txBody>
          <a:bodyPr wrap="none" anchor="ctr"/>
          <a:lstStyle/>
          <a:p>
            <a:endParaRPr lang="en-US"/>
          </a:p>
        </p:txBody>
      </p:sp>
      <p:sp>
        <p:nvSpPr>
          <p:cNvPr id="131112" name="Oval 40"/>
          <p:cNvSpPr>
            <a:spLocks noChangeArrowheads="1"/>
          </p:cNvSpPr>
          <p:nvPr/>
        </p:nvSpPr>
        <p:spPr bwMode="auto">
          <a:xfrm>
            <a:off x="5546728" y="3503318"/>
            <a:ext cx="194252" cy="147638"/>
          </a:xfrm>
          <a:prstGeom prst="ellipse">
            <a:avLst/>
          </a:prstGeom>
          <a:noFill/>
          <a:ln w="12700">
            <a:solidFill>
              <a:srgbClr val="000000"/>
            </a:solidFill>
            <a:round/>
            <a:headEnd/>
            <a:tailEnd/>
          </a:ln>
          <a:effectLst/>
        </p:spPr>
        <p:txBody>
          <a:bodyPr wrap="none" anchor="ctr"/>
          <a:lstStyle/>
          <a:p>
            <a:endParaRPr lang="en-US"/>
          </a:p>
        </p:txBody>
      </p:sp>
      <p:sp>
        <p:nvSpPr>
          <p:cNvPr id="131113" name="Oval 41"/>
          <p:cNvSpPr>
            <a:spLocks noChangeArrowheads="1"/>
          </p:cNvSpPr>
          <p:nvPr/>
        </p:nvSpPr>
        <p:spPr bwMode="auto">
          <a:xfrm>
            <a:off x="4391775" y="3023893"/>
            <a:ext cx="192141" cy="146050"/>
          </a:xfrm>
          <a:prstGeom prst="ellipse">
            <a:avLst/>
          </a:prstGeom>
          <a:noFill/>
          <a:ln w="12700">
            <a:solidFill>
              <a:srgbClr val="000000"/>
            </a:solidFill>
            <a:round/>
            <a:headEnd/>
            <a:tailEnd/>
          </a:ln>
          <a:effectLst/>
        </p:spPr>
        <p:txBody>
          <a:bodyPr wrap="none" anchor="ctr"/>
          <a:lstStyle/>
          <a:p>
            <a:endParaRPr lang="en-US"/>
          </a:p>
        </p:txBody>
      </p:sp>
      <p:sp>
        <p:nvSpPr>
          <p:cNvPr id="131114" name="Oval 42"/>
          <p:cNvSpPr>
            <a:spLocks noChangeArrowheads="1"/>
          </p:cNvSpPr>
          <p:nvPr/>
        </p:nvSpPr>
        <p:spPr bwMode="auto">
          <a:xfrm>
            <a:off x="7913641" y="4506618"/>
            <a:ext cx="192141" cy="147638"/>
          </a:xfrm>
          <a:prstGeom prst="ellipse">
            <a:avLst/>
          </a:prstGeom>
          <a:noFill/>
          <a:ln w="12700">
            <a:solidFill>
              <a:srgbClr val="000000"/>
            </a:solidFill>
            <a:round/>
            <a:headEnd/>
            <a:tailEnd/>
          </a:ln>
          <a:effectLst/>
        </p:spPr>
        <p:txBody>
          <a:bodyPr wrap="none" anchor="ctr"/>
          <a:lstStyle/>
          <a:p>
            <a:endParaRPr lang="en-US"/>
          </a:p>
        </p:txBody>
      </p:sp>
      <p:sp>
        <p:nvSpPr>
          <p:cNvPr id="131115" name="Oval 43"/>
          <p:cNvSpPr>
            <a:spLocks noChangeArrowheads="1"/>
          </p:cNvSpPr>
          <p:nvPr/>
        </p:nvSpPr>
        <p:spPr bwMode="auto">
          <a:xfrm>
            <a:off x="7637044" y="4862218"/>
            <a:ext cx="194252" cy="146050"/>
          </a:xfrm>
          <a:prstGeom prst="ellipse">
            <a:avLst/>
          </a:prstGeom>
          <a:noFill/>
          <a:ln w="12700">
            <a:solidFill>
              <a:srgbClr val="000000"/>
            </a:solidFill>
            <a:round/>
            <a:headEnd/>
            <a:tailEnd/>
          </a:ln>
          <a:effectLst/>
        </p:spPr>
        <p:txBody>
          <a:bodyPr wrap="none" anchor="ctr"/>
          <a:lstStyle/>
          <a:p>
            <a:endParaRPr lang="en-US"/>
          </a:p>
        </p:txBody>
      </p:sp>
      <p:sp>
        <p:nvSpPr>
          <p:cNvPr id="131118" name="Line 46"/>
          <p:cNvSpPr>
            <a:spLocks noChangeShapeType="1"/>
          </p:cNvSpPr>
          <p:nvPr/>
        </p:nvSpPr>
        <p:spPr bwMode="auto">
          <a:xfrm>
            <a:off x="3477526" y="2579393"/>
            <a:ext cx="0" cy="286385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31119" name="Line 47"/>
          <p:cNvSpPr>
            <a:spLocks noChangeShapeType="1"/>
          </p:cNvSpPr>
          <p:nvPr/>
        </p:nvSpPr>
        <p:spPr bwMode="auto">
          <a:xfrm flipH="1">
            <a:off x="3450078" y="5449593"/>
            <a:ext cx="5291244"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31120" name="Rectangle 48"/>
          <p:cNvSpPr>
            <a:spLocks noChangeArrowheads="1"/>
          </p:cNvSpPr>
          <p:nvPr/>
        </p:nvSpPr>
        <p:spPr bwMode="auto">
          <a:xfrm>
            <a:off x="8753990" y="5173369"/>
            <a:ext cx="383119" cy="520655"/>
          </a:xfrm>
          <a:prstGeom prst="rect">
            <a:avLst/>
          </a:prstGeom>
          <a:noFill/>
          <a:ln w="12700">
            <a:noFill/>
            <a:miter lim="800000"/>
            <a:headEnd/>
            <a:tailEnd/>
          </a:ln>
          <a:effectLst/>
        </p:spPr>
        <p:txBody>
          <a:bodyPr wrap="none" lIns="90488" tIns="44450" rIns="90488" bIns="44450">
            <a:spAutoFit/>
          </a:bodyPr>
          <a:lstStyle/>
          <a:p>
            <a:pPr algn="l"/>
            <a:r>
              <a:rPr lang="en-US" sz="2800" b="1" i="1">
                <a:solidFill>
                  <a:srgbClr val="000000"/>
                </a:solidFill>
                <a:effectLst/>
                <a:latin typeface="Arial" panose="020B0604020202020204" pitchFamily="34" charset="0"/>
                <a:cs typeface="Arial" panose="020B0604020202020204" pitchFamily="34" charset="0"/>
              </a:rPr>
              <a:t>x</a:t>
            </a:r>
          </a:p>
        </p:txBody>
      </p:sp>
      <p:sp>
        <p:nvSpPr>
          <p:cNvPr id="131121" name="Rectangle 49"/>
          <p:cNvSpPr>
            <a:spLocks noChangeArrowheads="1"/>
          </p:cNvSpPr>
          <p:nvPr/>
        </p:nvSpPr>
        <p:spPr bwMode="auto">
          <a:xfrm>
            <a:off x="3243157" y="1982494"/>
            <a:ext cx="383119" cy="520655"/>
          </a:xfrm>
          <a:prstGeom prst="rect">
            <a:avLst/>
          </a:prstGeom>
          <a:noFill/>
          <a:ln w="12700">
            <a:noFill/>
            <a:miter lim="800000"/>
            <a:headEnd/>
            <a:tailEnd/>
          </a:ln>
          <a:effectLst/>
        </p:spPr>
        <p:txBody>
          <a:bodyPr wrap="none" lIns="90488" tIns="44450" rIns="90488" bIns="44450">
            <a:spAutoFit/>
          </a:bodyPr>
          <a:lstStyle/>
          <a:p>
            <a:pPr algn="l"/>
            <a:r>
              <a:rPr lang="en-US" sz="2800" b="1" i="1" dirty="0">
                <a:solidFill>
                  <a:srgbClr val="000000"/>
                </a:solidFill>
                <a:effectLst/>
                <a:latin typeface="Arial" panose="020B0604020202020204" pitchFamily="34" charset="0"/>
                <a:cs typeface="Arial" panose="020B0604020202020204" pitchFamily="34" charset="0"/>
              </a:rPr>
              <a:t>y</a:t>
            </a:r>
          </a:p>
        </p:txBody>
      </p:sp>
      <p:sp>
        <p:nvSpPr>
          <p:cNvPr id="131124" name="Oval 52"/>
          <p:cNvSpPr>
            <a:spLocks noChangeArrowheads="1"/>
          </p:cNvSpPr>
          <p:nvPr/>
        </p:nvSpPr>
        <p:spPr bwMode="auto">
          <a:xfrm>
            <a:off x="6629891" y="4017668"/>
            <a:ext cx="190029" cy="146050"/>
          </a:xfrm>
          <a:prstGeom prst="ellipse">
            <a:avLst/>
          </a:prstGeom>
          <a:noFill/>
          <a:ln w="12700">
            <a:solidFill>
              <a:srgbClr val="000000"/>
            </a:solidFill>
            <a:round/>
            <a:headEnd/>
            <a:tailEnd/>
          </a:ln>
          <a:effectLst/>
        </p:spPr>
        <p:txBody>
          <a:bodyPr wrap="none" anchor="ctr"/>
          <a:lstStyle/>
          <a:p>
            <a:endParaRPr lang="en-US"/>
          </a:p>
        </p:txBody>
      </p:sp>
      <p:sp>
        <p:nvSpPr>
          <p:cNvPr id="131125" name="Oval 53"/>
          <p:cNvSpPr>
            <a:spLocks noChangeArrowheads="1"/>
          </p:cNvSpPr>
          <p:nvPr/>
        </p:nvSpPr>
        <p:spPr bwMode="auto">
          <a:xfrm>
            <a:off x="6980388" y="4700293"/>
            <a:ext cx="194252" cy="147638"/>
          </a:xfrm>
          <a:prstGeom prst="ellipse">
            <a:avLst/>
          </a:prstGeom>
          <a:noFill/>
          <a:ln w="12700">
            <a:solidFill>
              <a:srgbClr val="000000"/>
            </a:solidFill>
            <a:round/>
            <a:headEnd/>
            <a:tailEnd/>
          </a:ln>
          <a:effectLst/>
        </p:spPr>
        <p:txBody>
          <a:bodyPr wrap="none" anchor="ctr"/>
          <a:lstStyle/>
          <a:p>
            <a:endParaRPr lang="en-US"/>
          </a:p>
        </p:txBody>
      </p:sp>
      <p:sp>
        <p:nvSpPr>
          <p:cNvPr id="2" name="Slide Number Placeholder 1"/>
          <p:cNvSpPr>
            <a:spLocks noGrp="1"/>
          </p:cNvSpPr>
          <p:nvPr>
            <p:ph type="sldNum" sz="quarter" idx="12"/>
          </p:nvPr>
        </p:nvSpPr>
        <p:spPr/>
        <p:txBody>
          <a:bodyPr/>
          <a:lstStyle/>
          <a:p>
            <a:fld id="{949EBC64-41CB-41B8-B6DF-9B1367312BD4}" type="slidenum">
              <a:rPr lang="en-US" smtClean="0"/>
              <a:t>50</a:t>
            </a:fld>
            <a:endParaRPr lang="en-US"/>
          </a:p>
        </p:txBody>
      </p:sp>
    </p:spTree>
    <p:extLst>
      <p:ext uri="{BB962C8B-B14F-4D97-AF65-F5344CB8AC3E}">
        <p14:creationId xmlns:p14="http://schemas.microsoft.com/office/powerpoint/2010/main" val="1767904623"/>
      </p:ext>
    </p:extLst>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57" name="Rectangle 61"/>
          <p:cNvSpPr>
            <a:spLocks noChangeArrowheads="1"/>
          </p:cNvSpPr>
          <p:nvPr/>
        </p:nvSpPr>
        <p:spPr bwMode="auto">
          <a:xfrm>
            <a:off x="2898994" y="1815718"/>
            <a:ext cx="6680565" cy="3905250"/>
          </a:xfrm>
          <a:prstGeom prst="rect">
            <a:avLst/>
          </a:prstGeom>
          <a:solidFill>
            <a:schemeClr val="bg1">
              <a:lumMod val="95000"/>
            </a:schemeClr>
          </a:solidFill>
          <a:ln w="6350">
            <a:solidFill>
              <a:srgbClr val="000000"/>
            </a:solidFill>
            <a:miter lim="800000"/>
            <a:headEnd/>
            <a:tailEnd/>
          </a:ln>
          <a:effectLst/>
        </p:spPr>
        <p:txBody>
          <a:bodyPr wrap="none" anchor="ctr"/>
          <a:lstStyle/>
          <a:p>
            <a:endParaRPr lang="en-US"/>
          </a:p>
        </p:txBody>
      </p:sp>
      <p:sp>
        <p:nvSpPr>
          <p:cNvPr id="132162" name="Line 66"/>
          <p:cNvSpPr>
            <a:spLocks noChangeShapeType="1"/>
          </p:cNvSpPr>
          <p:nvPr/>
        </p:nvSpPr>
        <p:spPr bwMode="auto">
          <a:xfrm rot="28369" flipV="1">
            <a:off x="3830118" y="3798826"/>
            <a:ext cx="4923828" cy="31186"/>
          </a:xfrm>
          <a:prstGeom prst="line">
            <a:avLst/>
          </a:prstGeom>
          <a:noFill/>
          <a:ln w="76200">
            <a:solidFill>
              <a:srgbClr val="C00000"/>
            </a:solidFill>
            <a:prstDash val="lgDash"/>
            <a:round/>
            <a:headEnd/>
            <a:tailEnd/>
          </a:ln>
          <a:effectLst/>
        </p:spPr>
        <p:txBody>
          <a:bodyPr/>
          <a:lstStyle/>
          <a:p>
            <a:endParaRPr lang="en-US"/>
          </a:p>
        </p:txBody>
      </p:sp>
      <p:sp>
        <p:nvSpPr>
          <p:cNvPr id="132098" name="Rectangle 2"/>
          <p:cNvSpPr>
            <a:spLocks noGrp="1" noChangeArrowheads="1"/>
          </p:cNvSpPr>
          <p:nvPr>
            <p:ph type="title"/>
          </p:nvPr>
        </p:nvSpPr>
        <p:spPr>
          <a:xfrm>
            <a:off x="912138" y="465491"/>
            <a:ext cx="10337562" cy="865187"/>
          </a:xfrm>
        </p:spPr>
        <p:txBody>
          <a:bodyPr/>
          <a:lstStyle/>
          <a:p>
            <a:r>
              <a:rPr lang="en-US" dirty="0"/>
              <a:t>Scatter Diagram</a:t>
            </a:r>
          </a:p>
        </p:txBody>
      </p:sp>
      <p:sp>
        <p:nvSpPr>
          <p:cNvPr id="132099" name="Rectangle 3"/>
          <p:cNvSpPr>
            <a:spLocks noGrp="1" noChangeArrowheads="1"/>
          </p:cNvSpPr>
          <p:nvPr>
            <p:ph idx="1"/>
          </p:nvPr>
        </p:nvSpPr>
        <p:spPr>
          <a:xfrm>
            <a:off x="838266" y="1146947"/>
            <a:ext cx="6790360" cy="566738"/>
          </a:xfrm>
        </p:spPr>
        <p:txBody>
          <a:bodyPr/>
          <a:lstStyle/>
          <a:p>
            <a:pPr marL="346075" indent="-346075">
              <a:buSzTx/>
            </a:pPr>
            <a:r>
              <a:rPr lang="en-US" dirty="0"/>
              <a:t>No Apparent Relationship</a:t>
            </a:r>
          </a:p>
        </p:txBody>
      </p:sp>
      <p:sp>
        <p:nvSpPr>
          <p:cNvPr id="132136" name="Oval 40"/>
          <p:cNvSpPr>
            <a:spLocks noChangeArrowheads="1"/>
          </p:cNvSpPr>
          <p:nvPr/>
        </p:nvSpPr>
        <p:spPr bwMode="auto">
          <a:xfrm>
            <a:off x="8071999" y="3157156"/>
            <a:ext cx="187917" cy="142875"/>
          </a:xfrm>
          <a:prstGeom prst="ellipse">
            <a:avLst/>
          </a:prstGeom>
          <a:noFill/>
          <a:ln w="12700">
            <a:solidFill>
              <a:srgbClr val="000000"/>
            </a:solidFill>
            <a:round/>
            <a:headEnd/>
            <a:tailEnd/>
          </a:ln>
          <a:effectLst/>
        </p:spPr>
        <p:txBody>
          <a:bodyPr wrap="none" anchor="ctr"/>
          <a:lstStyle/>
          <a:p>
            <a:endParaRPr lang="en-US"/>
          </a:p>
        </p:txBody>
      </p:sp>
      <p:sp>
        <p:nvSpPr>
          <p:cNvPr id="132137" name="Oval 41"/>
          <p:cNvSpPr>
            <a:spLocks noChangeArrowheads="1"/>
          </p:cNvSpPr>
          <p:nvPr/>
        </p:nvSpPr>
        <p:spPr bwMode="auto">
          <a:xfrm>
            <a:off x="7960092" y="4009644"/>
            <a:ext cx="187918" cy="142875"/>
          </a:xfrm>
          <a:prstGeom prst="ellipse">
            <a:avLst/>
          </a:prstGeom>
          <a:noFill/>
          <a:ln w="12700">
            <a:solidFill>
              <a:srgbClr val="000000"/>
            </a:solidFill>
            <a:round/>
            <a:headEnd/>
            <a:tailEnd/>
          </a:ln>
          <a:effectLst/>
        </p:spPr>
        <p:txBody>
          <a:bodyPr wrap="none" anchor="ctr"/>
          <a:lstStyle/>
          <a:p>
            <a:endParaRPr lang="en-US"/>
          </a:p>
        </p:txBody>
      </p:sp>
      <p:sp>
        <p:nvSpPr>
          <p:cNvPr id="132138" name="Oval 42"/>
          <p:cNvSpPr>
            <a:spLocks noChangeArrowheads="1"/>
          </p:cNvSpPr>
          <p:nvPr/>
        </p:nvSpPr>
        <p:spPr bwMode="auto">
          <a:xfrm>
            <a:off x="5580511" y="3009519"/>
            <a:ext cx="187917" cy="142875"/>
          </a:xfrm>
          <a:prstGeom prst="ellipse">
            <a:avLst/>
          </a:prstGeom>
          <a:noFill/>
          <a:ln w="12700">
            <a:solidFill>
              <a:srgbClr val="000000"/>
            </a:solidFill>
            <a:round/>
            <a:headEnd/>
            <a:tailEnd/>
          </a:ln>
          <a:effectLst/>
        </p:spPr>
        <p:txBody>
          <a:bodyPr wrap="none" anchor="ctr"/>
          <a:lstStyle/>
          <a:p>
            <a:endParaRPr lang="en-US"/>
          </a:p>
        </p:txBody>
      </p:sp>
      <p:sp>
        <p:nvSpPr>
          <p:cNvPr id="132139" name="Oval 43"/>
          <p:cNvSpPr>
            <a:spLocks noChangeArrowheads="1"/>
          </p:cNvSpPr>
          <p:nvPr/>
        </p:nvSpPr>
        <p:spPr bwMode="auto">
          <a:xfrm>
            <a:off x="4725381" y="4050919"/>
            <a:ext cx="187918" cy="142875"/>
          </a:xfrm>
          <a:prstGeom prst="ellipse">
            <a:avLst/>
          </a:prstGeom>
          <a:noFill/>
          <a:ln w="12700">
            <a:solidFill>
              <a:srgbClr val="000000"/>
            </a:solidFill>
            <a:round/>
            <a:headEnd/>
            <a:tailEnd/>
          </a:ln>
          <a:effectLst/>
        </p:spPr>
        <p:txBody>
          <a:bodyPr wrap="none" anchor="ctr"/>
          <a:lstStyle/>
          <a:p>
            <a:endParaRPr lang="en-US"/>
          </a:p>
        </p:txBody>
      </p:sp>
      <p:sp>
        <p:nvSpPr>
          <p:cNvPr id="132140" name="Oval 44"/>
          <p:cNvSpPr>
            <a:spLocks noChangeArrowheads="1"/>
          </p:cNvSpPr>
          <p:nvPr/>
        </p:nvSpPr>
        <p:spPr bwMode="auto">
          <a:xfrm>
            <a:off x="4110956" y="4092194"/>
            <a:ext cx="187917" cy="142875"/>
          </a:xfrm>
          <a:prstGeom prst="ellipse">
            <a:avLst/>
          </a:prstGeom>
          <a:noFill/>
          <a:ln w="12700">
            <a:solidFill>
              <a:srgbClr val="000000"/>
            </a:solidFill>
            <a:round/>
            <a:headEnd/>
            <a:tailEnd/>
          </a:ln>
          <a:effectLst/>
        </p:spPr>
        <p:txBody>
          <a:bodyPr wrap="none" anchor="ctr"/>
          <a:lstStyle/>
          <a:p>
            <a:endParaRPr lang="en-US"/>
          </a:p>
        </p:txBody>
      </p:sp>
      <p:sp>
        <p:nvSpPr>
          <p:cNvPr id="132143" name="Oval 47"/>
          <p:cNvSpPr>
            <a:spLocks noChangeArrowheads="1"/>
          </p:cNvSpPr>
          <p:nvPr/>
        </p:nvSpPr>
        <p:spPr bwMode="auto">
          <a:xfrm>
            <a:off x="6490536" y="3295269"/>
            <a:ext cx="185806" cy="142875"/>
          </a:xfrm>
          <a:prstGeom prst="ellipse">
            <a:avLst/>
          </a:prstGeom>
          <a:noFill/>
          <a:ln w="12700">
            <a:solidFill>
              <a:srgbClr val="000000"/>
            </a:solidFill>
            <a:round/>
            <a:headEnd/>
            <a:tailEnd/>
          </a:ln>
          <a:effectLst/>
        </p:spPr>
        <p:txBody>
          <a:bodyPr wrap="none" anchor="ctr"/>
          <a:lstStyle/>
          <a:p>
            <a:endParaRPr lang="en-US"/>
          </a:p>
        </p:txBody>
      </p:sp>
      <p:sp>
        <p:nvSpPr>
          <p:cNvPr id="132144" name="Oval 48"/>
          <p:cNvSpPr>
            <a:spLocks noChangeArrowheads="1"/>
          </p:cNvSpPr>
          <p:nvPr/>
        </p:nvSpPr>
        <p:spPr bwMode="auto">
          <a:xfrm>
            <a:off x="5928896" y="3819143"/>
            <a:ext cx="185806" cy="142875"/>
          </a:xfrm>
          <a:prstGeom prst="ellipse">
            <a:avLst/>
          </a:prstGeom>
          <a:noFill/>
          <a:ln w="12700">
            <a:solidFill>
              <a:srgbClr val="000000"/>
            </a:solidFill>
            <a:round/>
            <a:headEnd/>
            <a:tailEnd/>
          </a:ln>
          <a:effectLst/>
        </p:spPr>
        <p:txBody>
          <a:bodyPr wrap="none" anchor="ctr"/>
          <a:lstStyle/>
          <a:p>
            <a:endParaRPr lang="en-US"/>
          </a:p>
        </p:txBody>
      </p:sp>
      <p:sp>
        <p:nvSpPr>
          <p:cNvPr id="132146" name="Oval 50"/>
          <p:cNvSpPr>
            <a:spLocks noChangeArrowheads="1"/>
          </p:cNvSpPr>
          <p:nvPr/>
        </p:nvSpPr>
        <p:spPr bwMode="auto">
          <a:xfrm>
            <a:off x="7531473" y="3500056"/>
            <a:ext cx="187917" cy="142875"/>
          </a:xfrm>
          <a:prstGeom prst="ellipse">
            <a:avLst/>
          </a:prstGeom>
          <a:noFill/>
          <a:ln w="12700">
            <a:solidFill>
              <a:srgbClr val="000000"/>
            </a:solidFill>
            <a:round/>
            <a:headEnd/>
            <a:tailEnd/>
          </a:ln>
          <a:effectLst/>
        </p:spPr>
        <p:txBody>
          <a:bodyPr wrap="none" anchor="ctr"/>
          <a:lstStyle/>
          <a:p>
            <a:endParaRPr lang="en-US"/>
          </a:p>
        </p:txBody>
      </p:sp>
      <p:sp>
        <p:nvSpPr>
          <p:cNvPr id="132147" name="Oval 51"/>
          <p:cNvSpPr>
            <a:spLocks noChangeArrowheads="1"/>
          </p:cNvSpPr>
          <p:nvPr/>
        </p:nvSpPr>
        <p:spPr bwMode="auto">
          <a:xfrm>
            <a:off x="4963974" y="3603244"/>
            <a:ext cx="187917" cy="142875"/>
          </a:xfrm>
          <a:prstGeom prst="ellipse">
            <a:avLst/>
          </a:prstGeom>
          <a:noFill/>
          <a:ln w="12700">
            <a:solidFill>
              <a:srgbClr val="000000"/>
            </a:solidFill>
            <a:round/>
            <a:headEnd/>
            <a:tailEnd/>
          </a:ln>
          <a:effectLst/>
        </p:spPr>
        <p:txBody>
          <a:bodyPr wrap="none" anchor="ctr"/>
          <a:lstStyle/>
          <a:p>
            <a:endParaRPr lang="en-US"/>
          </a:p>
        </p:txBody>
      </p:sp>
      <p:sp>
        <p:nvSpPr>
          <p:cNvPr id="132148" name="Oval 52"/>
          <p:cNvSpPr>
            <a:spLocks noChangeArrowheads="1"/>
          </p:cNvSpPr>
          <p:nvPr/>
        </p:nvSpPr>
        <p:spPr bwMode="auto">
          <a:xfrm>
            <a:off x="5154002" y="4377944"/>
            <a:ext cx="185806" cy="142875"/>
          </a:xfrm>
          <a:prstGeom prst="ellipse">
            <a:avLst/>
          </a:prstGeom>
          <a:noFill/>
          <a:ln w="12700">
            <a:solidFill>
              <a:srgbClr val="000000"/>
            </a:solidFill>
            <a:round/>
            <a:headEnd/>
            <a:tailEnd/>
          </a:ln>
          <a:effectLst/>
        </p:spPr>
        <p:txBody>
          <a:bodyPr wrap="none" anchor="ctr"/>
          <a:lstStyle/>
          <a:p>
            <a:endParaRPr lang="en-US"/>
          </a:p>
        </p:txBody>
      </p:sp>
      <p:sp>
        <p:nvSpPr>
          <p:cNvPr id="132149" name="Oval 53"/>
          <p:cNvSpPr>
            <a:spLocks noChangeArrowheads="1"/>
          </p:cNvSpPr>
          <p:nvPr/>
        </p:nvSpPr>
        <p:spPr bwMode="auto">
          <a:xfrm>
            <a:off x="4379106" y="3274631"/>
            <a:ext cx="185806" cy="142875"/>
          </a:xfrm>
          <a:prstGeom prst="ellipse">
            <a:avLst/>
          </a:prstGeom>
          <a:noFill/>
          <a:ln w="12700">
            <a:solidFill>
              <a:srgbClr val="000000"/>
            </a:solidFill>
            <a:round/>
            <a:headEnd/>
            <a:tailEnd/>
          </a:ln>
          <a:effectLst/>
        </p:spPr>
        <p:txBody>
          <a:bodyPr wrap="none" anchor="ctr"/>
          <a:lstStyle/>
          <a:p>
            <a:endParaRPr lang="en-US"/>
          </a:p>
        </p:txBody>
      </p:sp>
      <p:sp>
        <p:nvSpPr>
          <p:cNvPr id="132150" name="Oval 54"/>
          <p:cNvSpPr>
            <a:spLocks noChangeArrowheads="1"/>
          </p:cNvSpPr>
          <p:nvPr/>
        </p:nvSpPr>
        <p:spPr bwMode="auto">
          <a:xfrm>
            <a:off x="5928896" y="4255706"/>
            <a:ext cx="185806" cy="142875"/>
          </a:xfrm>
          <a:prstGeom prst="ellipse">
            <a:avLst/>
          </a:prstGeom>
          <a:noFill/>
          <a:ln w="12700">
            <a:solidFill>
              <a:srgbClr val="000000"/>
            </a:solidFill>
            <a:round/>
            <a:headEnd/>
            <a:tailEnd/>
          </a:ln>
          <a:effectLst/>
        </p:spPr>
        <p:txBody>
          <a:bodyPr wrap="none" anchor="ctr"/>
          <a:lstStyle/>
          <a:p>
            <a:endParaRPr lang="en-US"/>
          </a:p>
        </p:txBody>
      </p:sp>
      <p:sp>
        <p:nvSpPr>
          <p:cNvPr id="132153" name="Line 57"/>
          <p:cNvSpPr>
            <a:spLocks noChangeShapeType="1"/>
          </p:cNvSpPr>
          <p:nvPr/>
        </p:nvSpPr>
        <p:spPr bwMode="auto">
          <a:xfrm>
            <a:off x="3477526" y="2468180"/>
            <a:ext cx="0" cy="2863850"/>
          </a:xfrm>
          <a:prstGeom prst="line">
            <a:avLst/>
          </a:prstGeom>
          <a:noFill/>
          <a:ln w="12700">
            <a:solidFill>
              <a:schemeClr val="tx1"/>
            </a:solidFill>
            <a:round/>
            <a:headEnd/>
            <a:tailEnd/>
          </a:ln>
          <a:effectLst/>
        </p:spPr>
        <p:txBody>
          <a:bodyPr wrap="none" anchor="ctr"/>
          <a:lstStyle/>
          <a:p>
            <a:endParaRPr lang="en-US"/>
          </a:p>
        </p:txBody>
      </p:sp>
      <p:sp>
        <p:nvSpPr>
          <p:cNvPr id="132154" name="Line 58"/>
          <p:cNvSpPr>
            <a:spLocks noChangeShapeType="1"/>
          </p:cNvSpPr>
          <p:nvPr/>
        </p:nvSpPr>
        <p:spPr bwMode="auto">
          <a:xfrm flipH="1">
            <a:off x="3450078" y="5338380"/>
            <a:ext cx="5291244" cy="0"/>
          </a:xfrm>
          <a:prstGeom prst="line">
            <a:avLst/>
          </a:prstGeom>
          <a:noFill/>
          <a:ln w="12700">
            <a:solidFill>
              <a:schemeClr val="tx1"/>
            </a:solidFill>
            <a:round/>
            <a:headEnd/>
            <a:tailEnd/>
          </a:ln>
          <a:effectLst/>
        </p:spPr>
        <p:txBody>
          <a:bodyPr wrap="none" anchor="ctr"/>
          <a:lstStyle/>
          <a:p>
            <a:endParaRPr lang="en-US"/>
          </a:p>
        </p:txBody>
      </p:sp>
      <p:sp>
        <p:nvSpPr>
          <p:cNvPr id="132155" name="Rectangle 59"/>
          <p:cNvSpPr>
            <a:spLocks noChangeArrowheads="1"/>
          </p:cNvSpPr>
          <p:nvPr/>
        </p:nvSpPr>
        <p:spPr bwMode="auto">
          <a:xfrm>
            <a:off x="8753990" y="5062156"/>
            <a:ext cx="383119" cy="520655"/>
          </a:xfrm>
          <a:prstGeom prst="rect">
            <a:avLst/>
          </a:prstGeom>
          <a:noFill/>
          <a:ln w="12700">
            <a:noFill/>
            <a:miter lim="800000"/>
            <a:headEnd/>
            <a:tailEnd/>
          </a:ln>
          <a:effectLst/>
        </p:spPr>
        <p:txBody>
          <a:bodyPr wrap="none" lIns="90488" tIns="44450" rIns="90488" bIns="44450">
            <a:spAutoFit/>
          </a:bodyPr>
          <a:lstStyle/>
          <a:p>
            <a:pPr algn="l"/>
            <a:r>
              <a:rPr lang="en-US" sz="2800" b="1" i="1">
                <a:solidFill>
                  <a:srgbClr val="000000"/>
                </a:solidFill>
                <a:effectLst/>
                <a:latin typeface="Arial" panose="020B0604020202020204" pitchFamily="34" charset="0"/>
                <a:cs typeface="Arial" panose="020B0604020202020204" pitchFamily="34" charset="0"/>
              </a:rPr>
              <a:t>x</a:t>
            </a:r>
          </a:p>
        </p:txBody>
      </p:sp>
      <p:sp>
        <p:nvSpPr>
          <p:cNvPr id="132156" name="Rectangle 60"/>
          <p:cNvSpPr>
            <a:spLocks noChangeArrowheads="1"/>
          </p:cNvSpPr>
          <p:nvPr/>
        </p:nvSpPr>
        <p:spPr bwMode="auto">
          <a:xfrm>
            <a:off x="3243157" y="1871281"/>
            <a:ext cx="383119" cy="520655"/>
          </a:xfrm>
          <a:prstGeom prst="rect">
            <a:avLst/>
          </a:prstGeom>
          <a:noFill/>
          <a:ln w="12700">
            <a:noFill/>
            <a:miter lim="800000"/>
            <a:headEnd/>
            <a:tailEnd/>
          </a:ln>
          <a:effectLst/>
        </p:spPr>
        <p:txBody>
          <a:bodyPr wrap="none" lIns="90488" tIns="44450" rIns="90488" bIns="44450">
            <a:spAutoFit/>
          </a:bodyPr>
          <a:lstStyle/>
          <a:p>
            <a:pPr algn="l"/>
            <a:r>
              <a:rPr lang="en-US" sz="2800" b="1" i="1" dirty="0">
                <a:solidFill>
                  <a:srgbClr val="000000"/>
                </a:solidFill>
                <a:effectLst/>
                <a:latin typeface="Arial" panose="020B0604020202020204" pitchFamily="34" charset="0"/>
                <a:cs typeface="Arial" panose="020B0604020202020204" pitchFamily="34" charset="0"/>
              </a:rPr>
              <a:t>y</a:t>
            </a:r>
          </a:p>
        </p:txBody>
      </p:sp>
      <p:sp>
        <p:nvSpPr>
          <p:cNvPr id="132159" name="Oval 63"/>
          <p:cNvSpPr>
            <a:spLocks noChangeArrowheads="1"/>
          </p:cNvSpPr>
          <p:nvPr/>
        </p:nvSpPr>
        <p:spPr bwMode="auto">
          <a:xfrm>
            <a:off x="7164084" y="4244594"/>
            <a:ext cx="187917" cy="142875"/>
          </a:xfrm>
          <a:prstGeom prst="ellipse">
            <a:avLst/>
          </a:prstGeom>
          <a:noFill/>
          <a:ln w="12700">
            <a:solidFill>
              <a:srgbClr val="000000"/>
            </a:solidFill>
            <a:round/>
            <a:headEnd/>
            <a:tailEnd/>
          </a:ln>
          <a:effectLst/>
        </p:spPr>
        <p:txBody>
          <a:bodyPr wrap="none" anchor="ctr"/>
          <a:lstStyle/>
          <a:p>
            <a:endParaRPr lang="en-US"/>
          </a:p>
        </p:txBody>
      </p:sp>
      <p:sp>
        <p:nvSpPr>
          <p:cNvPr id="2" name="Slide Number Placeholder 1"/>
          <p:cNvSpPr>
            <a:spLocks noGrp="1"/>
          </p:cNvSpPr>
          <p:nvPr>
            <p:ph type="sldNum" sz="quarter" idx="12"/>
          </p:nvPr>
        </p:nvSpPr>
        <p:spPr/>
        <p:txBody>
          <a:bodyPr/>
          <a:lstStyle/>
          <a:p>
            <a:fld id="{949EBC64-41CB-41B8-B6DF-9B1367312BD4}" type="slidenum">
              <a:rPr lang="en-US" smtClean="0"/>
              <a:t>51</a:t>
            </a:fld>
            <a:endParaRPr lang="en-US"/>
          </a:p>
        </p:txBody>
      </p:sp>
    </p:spTree>
    <p:extLst>
      <p:ext uri="{BB962C8B-B14F-4D97-AF65-F5344CB8AC3E}">
        <p14:creationId xmlns:p14="http://schemas.microsoft.com/office/powerpoint/2010/main" val="859458441"/>
      </p:ext>
    </p:extLst>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ChangeArrowheads="1"/>
          </p:cNvSpPr>
          <p:nvPr/>
        </p:nvSpPr>
        <p:spPr bwMode="auto">
          <a:xfrm>
            <a:off x="3410462" y="2598810"/>
            <a:ext cx="5750239" cy="3080658"/>
          </a:xfrm>
          <a:prstGeom prst="rect">
            <a:avLst/>
          </a:prstGeom>
          <a:solidFill>
            <a:schemeClr val="bg1">
              <a:lumMod val="95000"/>
            </a:schemeClr>
          </a:solidFill>
          <a:ln w="6350">
            <a:solidFill>
              <a:srgbClr val="000000"/>
            </a:solidFill>
            <a:miter lim="800000"/>
            <a:headEnd/>
            <a:tailEnd/>
          </a:ln>
          <a:effectLst/>
        </p:spPr>
        <p:txBody>
          <a:bodyPr wrap="none" anchor="ctr"/>
          <a:lstStyle/>
          <a:p>
            <a:endParaRPr lang="en-US">
              <a:latin typeface="+mn-lt"/>
            </a:endParaRPr>
          </a:p>
        </p:txBody>
      </p:sp>
      <p:sp>
        <p:nvSpPr>
          <p:cNvPr id="32780" name="Rectangle 12"/>
          <p:cNvSpPr>
            <a:spLocks noGrp="1" noChangeArrowheads="1"/>
          </p:cNvSpPr>
          <p:nvPr>
            <p:ph type="title"/>
          </p:nvPr>
        </p:nvSpPr>
        <p:spPr>
          <a:xfrm>
            <a:off x="912138" y="529101"/>
            <a:ext cx="10337562" cy="719137"/>
          </a:xfrm>
          <a:noFill/>
          <a:ln/>
        </p:spPr>
        <p:txBody>
          <a:bodyPr/>
          <a:lstStyle/>
          <a:p>
            <a:r>
              <a:rPr lang="en-US" dirty="0"/>
              <a:t>Scatter Diagram</a:t>
            </a:r>
          </a:p>
        </p:txBody>
      </p:sp>
      <p:sp>
        <p:nvSpPr>
          <p:cNvPr id="32771" name="Rectangle 3"/>
          <p:cNvSpPr>
            <a:spLocks noGrp="1" noChangeArrowheads="1"/>
          </p:cNvSpPr>
          <p:nvPr>
            <p:ph idx="1"/>
          </p:nvPr>
        </p:nvSpPr>
        <p:spPr>
          <a:xfrm>
            <a:off x="831204" y="1156836"/>
            <a:ext cx="10394570" cy="523875"/>
          </a:xfrm>
          <a:noFill/>
          <a:ln/>
        </p:spPr>
        <p:txBody>
          <a:bodyPr/>
          <a:lstStyle/>
          <a:p>
            <a:pPr marL="346075" indent="-346075">
              <a:buSzTx/>
            </a:pPr>
            <a:r>
              <a:rPr lang="en-US" dirty="0"/>
              <a:t>Example:  Panthers Football Team</a:t>
            </a:r>
          </a:p>
        </p:txBody>
      </p:sp>
      <p:sp>
        <p:nvSpPr>
          <p:cNvPr id="32774" name="Rectangle 6"/>
          <p:cNvSpPr>
            <a:spLocks noChangeArrowheads="1"/>
          </p:cNvSpPr>
          <p:nvPr/>
        </p:nvSpPr>
        <p:spPr bwMode="auto">
          <a:xfrm>
            <a:off x="4559960" y="3469668"/>
            <a:ext cx="658766" cy="2190750"/>
          </a:xfrm>
          <a:prstGeom prst="rect">
            <a:avLst/>
          </a:prstGeom>
          <a:noFill/>
          <a:ln w="12700">
            <a:noFill/>
            <a:miter lim="800000"/>
            <a:headEnd/>
            <a:tailEnd/>
          </a:ln>
          <a:effectLst/>
        </p:spPr>
        <p:txBody>
          <a:bodyPr wrap="none" anchor="ctr"/>
          <a:lstStyle/>
          <a:p>
            <a:pPr>
              <a:lnSpc>
                <a:spcPct val="110000"/>
              </a:lnSpc>
            </a:pPr>
            <a:r>
              <a:rPr lang="en-US" sz="2400">
                <a:solidFill>
                  <a:srgbClr val="000000"/>
                </a:solidFill>
                <a:effectLst/>
                <a:latin typeface="+mn-lt"/>
                <a:cs typeface="Arial" panose="020B0604020202020204" pitchFamily="34" charset="0"/>
              </a:rPr>
              <a:t>1</a:t>
            </a:r>
          </a:p>
          <a:p>
            <a:pPr>
              <a:lnSpc>
                <a:spcPct val="110000"/>
              </a:lnSpc>
            </a:pPr>
            <a:r>
              <a:rPr lang="en-US" sz="2400">
                <a:solidFill>
                  <a:srgbClr val="000000"/>
                </a:solidFill>
                <a:effectLst/>
                <a:latin typeface="+mn-lt"/>
                <a:cs typeface="Arial" panose="020B0604020202020204" pitchFamily="34" charset="0"/>
              </a:rPr>
              <a:t>3</a:t>
            </a:r>
          </a:p>
          <a:p>
            <a:pPr>
              <a:lnSpc>
                <a:spcPct val="110000"/>
              </a:lnSpc>
            </a:pPr>
            <a:r>
              <a:rPr lang="en-US" sz="2400">
                <a:solidFill>
                  <a:srgbClr val="000000"/>
                </a:solidFill>
                <a:effectLst/>
                <a:latin typeface="+mn-lt"/>
                <a:cs typeface="Arial" panose="020B0604020202020204" pitchFamily="34" charset="0"/>
              </a:rPr>
              <a:t>2</a:t>
            </a:r>
          </a:p>
          <a:p>
            <a:pPr>
              <a:lnSpc>
                <a:spcPct val="110000"/>
              </a:lnSpc>
            </a:pPr>
            <a:r>
              <a:rPr lang="en-US" sz="2400">
                <a:solidFill>
                  <a:srgbClr val="000000"/>
                </a:solidFill>
                <a:effectLst/>
                <a:latin typeface="+mn-lt"/>
                <a:cs typeface="Arial" panose="020B0604020202020204" pitchFamily="34" charset="0"/>
              </a:rPr>
              <a:t>1</a:t>
            </a:r>
          </a:p>
          <a:p>
            <a:pPr>
              <a:lnSpc>
                <a:spcPct val="110000"/>
              </a:lnSpc>
            </a:pPr>
            <a:r>
              <a:rPr lang="en-US" sz="2400">
                <a:solidFill>
                  <a:srgbClr val="000000"/>
                </a:solidFill>
                <a:effectLst/>
                <a:latin typeface="+mn-lt"/>
                <a:cs typeface="Arial" panose="020B0604020202020204" pitchFamily="34" charset="0"/>
              </a:rPr>
              <a:t>3</a:t>
            </a:r>
          </a:p>
        </p:txBody>
      </p:sp>
      <p:sp>
        <p:nvSpPr>
          <p:cNvPr id="32775" name="Rectangle 7"/>
          <p:cNvSpPr>
            <a:spLocks noChangeArrowheads="1"/>
          </p:cNvSpPr>
          <p:nvPr/>
        </p:nvSpPr>
        <p:spPr bwMode="auto">
          <a:xfrm>
            <a:off x="7474463" y="3450618"/>
            <a:ext cx="658766" cy="2228850"/>
          </a:xfrm>
          <a:prstGeom prst="rect">
            <a:avLst/>
          </a:prstGeom>
          <a:noFill/>
          <a:ln w="12700">
            <a:noFill/>
            <a:miter lim="800000"/>
            <a:headEnd/>
            <a:tailEnd/>
          </a:ln>
          <a:effectLst/>
        </p:spPr>
        <p:txBody>
          <a:bodyPr wrap="none" anchor="ctr"/>
          <a:lstStyle/>
          <a:p>
            <a:pPr>
              <a:lnSpc>
                <a:spcPct val="110000"/>
              </a:lnSpc>
            </a:pPr>
            <a:r>
              <a:rPr lang="en-US" sz="2400">
                <a:solidFill>
                  <a:srgbClr val="000000"/>
                </a:solidFill>
                <a:effectLst/>
                <a:latin typeface="+mn-lt"/>
                <a:cs typeface="Arial" panose="020B0604020202020204" pitchFamily="34" charset="0"/>
              </a:rPr>
              <a:t>14</a:t>
            </a:r>
          </a:p>
          <a:p>
            <a:pPr>
              <a:lnSpc>
                <a:spcPct val="110000"/>
              </a:lnSpc>
            </a:pPr>
            <a:r>
              <a:rPr lang="en-US" sz="2400">
                <a:solidFill>
                  <a:srgbClr val="000000"/>
                </a:solidFill>
                <a:effectLst/>
                <a:latin typeface="+mn-lt"/>
                <a:cs typeface="Arial" panose="020B0604020202020204" pitchFamily="34" charset="0"/>
              </a:rPr>
              <a:t>24</a:t>
            </a:r>
          </a:p>
          <a:p>
            <a:pPr>
              <a:lnSpc>
                <a:spcPct val="110000"/>
              </a:lnSpc>
            </a:pPr>
            <a:r>
              <a:rPr lang="en-US" sz="2400">
                <a:solidFill>
                  <a:srgbClr val="000000"/>
                </a:solidFill>
                <a:effectLst/>
                <a:latin typeface="+mn-lt"/>
                <a:cs typeface="Arial" panose="020B0604020202020204" pitchFamily="34" charset="0"/>
              </a:rPr>
              <a:t>18</a:t>
            </a:r>
          </a:p>
          <a:p>
            <a:pPr>
              <a:lnSpc>
                <a:spcPct val="110000"/>
              </a:lnSpc>
            </a:pPr>
            <a:r>
              <a:rPr lang="en-US" sz="2400">
                <a:solidFill>
                  <a:srgbClr val="000000"/>
                </a:solidFill>
                <a:effectLst/>
                <a:latin typeface="+mn-lt"/>
                <a:cs typeface="Arial" panose="020B0604020202020204" pitchFamily="34" charset="0"/>
              </a:rPr>
              <a:t>17</a:t>
            </a:r>
          </a:p>
          <a:p>
            <a:pPr>
              <a:lnSpc>
                <a:spcPct val="110000"/>
              </a:lnSpc>
            </a:pPr>
            <a:r>
              <a:rPr lang="en-US" sz="2400">
                <a:solidFill>
                  <a:srgbClr val="000000"/>
                </a:solidFill>
                <a:effectLst/>
                <a:latin typeface="+mn-lt"/>
                <a:cs typeface="Arial" panose="020B0604020202020204" pitchFamily="34" charset="0"/>
              </a:rPr>
              <a:t>30</a:t>
            </a:r>
          </a:p>
        </p:txBody>
      </p:sp>
      <p:sp>
        <p:nvSpPr>
          <p:cNvPr id="32776" name="Rectangle 8"/>
          <p:cNvSpPr>
            <a:spLocks noChangeArrowheads="1"/>
          </p:cNvSpPr>
          <p:nvPr/>
        </p:nvSpPr>
        <p:spPr bwMode="auto">
          <a:xfrm>
            <a:off x="3318439" y="2655960"/>
            <a:ext cx="3065797" cy="895350"/>
          </a:xfrm>
          <a:prstGeom prst="rect">
            <a:avLst/>
          </a:prstGeom>
          <a:noFill/>
          <a:ln w="12700">
            <a:noFill/>
            <a:miter lim="800000"/>
            <a:headEnd/>
            <a:tailEnd/>
          </a:ln>
          <a:effectLst/>
        </p:spPr>
        <p:txBody>
          <a:bodyPr wrap="none" anchor="ctr"/>
          <a:lstStyle/>
          <a:p>
            <a:pPr>
              <a:lnSpc>
                <a:spcPct val="110000"/>
              </a:lnSpc>
            </a:pPr>
            <a:r>
              <a:rPr lang="en-US" sz="2400" i="1" dirty="0">
                <a:solidFill>
                  <a:srgbClr val="000000"/>
                </a:solidFill>
                <a:effectLst/>
                <a:latin typeface="+mn-lt"/>
                <a:cs typeface="Arial" panose="020B0604020202020204" pitchFamily="34" charset="0"/>
              </a:rPr>
              <a:t>x</a:t>
            </a:r>
            <a:r>
              <a:rPr lang="en-US" sz="2400" dirty="0">
                <a:solidFill>
                  <a:srgbClr val="000000"/>
                </a:solidFill>
                <a:effectLst/>
                <a:latin typeface="+mn-lt"/>
                <a:cs typeface="Arial" panose="020B0604020202020204" pitchFamily="34" charset="0"/>
              </a:rPr>
              <a:t> = Number of</a:t>
            </a:r>
          </a:p>
          <a:p>
            <a:pPr>
              <a:lnSpc>
                <a:spcPct val="110000"/>
              </a:lnSpc>
            </a:pPr>
            <a:r>
              <a:rPr lang="en-US" sz="2400" u="sng" dirty="0">
                <a:solidFill>
                  <a:srgbClr val="000000"/>
                </a:solidFill>
                <a:effectLst/>
                <a:latin typeface="+mn-lt"/>
                <a:cs typeface="Arial" panose="020B0604020202020204" pitchFamily="34" charset="0"/>
              </a:rPr>
              <a:t>Interceptions</a:t>
            </a:r>
          </a:p>
        </p:txBody>
      </p:sp>
      <p:sp>
        <p:nvSpPr>
          <p:cNvPr id="32777" name="Rectangle 9"/>
          <p:cNvSpPr>
            <a:spLocks noChangeArrowheads="1"/>
          </p:cNvSpPr>
          <p:nvPr/>
        </p:nvSpPr>
        <p:spPr bwMode="auto">
          <a:xfrm>
            <a:off x="6131593" y="2655960"/>
            <a:ext cx="3065797" cy="895350"/>
          </a:xfrm>
          <a:prstGeom prst="rect">
            <a:avLst/>
          </a:prstGeom>
          <a:noFill/>
          <a:ln w="12700">
            <a:noFill/>
            <a:miter lim="800000"/>
            <a:headEnd/>
            <a:tailEnd/>
          </a:ln>
          <a:effectLst/>
        </p:spPr>
        <p:txBody>
          <a:bodyPr wrap="none" anchor="ctr"/>
          <a:lstStyle/>
          <a:p>
            <a:pPr>
              <a:lnSpc>
                <a:spcPct val="110000"/>
              </a:lnSpc>
            </a:pPr>
            <a:r>
              <a:rPr lang="en-US" sz="2400" i="1" dirty="0">
                <a:solidFill>
                  <a:srgbClr val="000000"/>
                </a:solidFill>
                <a:effectLst/>
                <a:latin typeface="+mn-lt"/>
                <a:cs typeface="Arial" panose="020B0604020202020204" pitchFamily="34" charset="0"/>
              </a:rPr>
              <a:t>y</a:t>
            </a:r>
            <a:r>
              <a:rPr lang="en-US" sz="2400" dirty="0">
                <a:solidFill>
                  <a:srgbClr val="000000"/>
                </a:solidFill>
                <a:effectLst/>
                <a:latin typeface="+mn-lt"/>
                <a:cs typeface="Arial" panose="020B0604020202020204" pitchFamily="34" charset="0"/>
              </a:rPr>
              <a:t> = Number of</a:t>
            </a:r>
          </a:p>
          <a:p>
            <a:pPr>
              <a:lnSpc>
                <a:spcPct val="110000"/>
              </a:lnSpc>
            </a:pP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Points Scored</a:t>
            </a:r>
          </a:p>
        </p:txBody>
      </p:sp>
      <p:sp>
        <p:nvSpPr>
          <p:cNvPr id="32781" name="Rectangle 13"/>
          <p:cNvSpPr>
            <a:spLocks noChangeArrowheads="1"/>
          </p:cNvSpPr>
          <p:nvPr/>
        </p:nvSpPr>
        <p:spPr bwMode="auto">
          <a:xfrm>
            <a:off x="1435472" y="1594447"/>
            <a:ext cx="9617564" cy="889263"/>
          </a:xfrm>
          <a:prstGeom prst="rect">
            <a:avLst/>
          </a:prstGeom>
          <a:noFill/>
          <a:ln w="12700">
            <a:noFill/>
            <a:miter lim="800000"/>
            <a:headEnd/>
            <a:tailEnd/>
          </a:ln>
          <a:effectLst/>
        </p:spPr>
        <p:txBody>
          <a:bodyPr lIns="90488" tIns="44450" rIns="90488" bIns="44450"/>
          <a:lstStyle/>
          <a:p>
            <a:pPr marL="342900" indent="-342900" algn="l">
              <a:spcBef>
                <a:spcPct val="20000"/>
              </a:spcBef>
              <a:buClr>
                <a:srgbClr val="66FFFF"/>
              </a:buClr>
              <a:buFont typeface="Wingdings" pitchFamily="2" charset="2"/>
              <a:buNone/>
            </a:pPr>
            <a:r>
              <a:rPr lang="en-US" sz="2400" dirty="0">
                <a:solidFill>
                  <a:srgbClr val="000000"/>
                </a:solidFill>
                <a:effectLst/>
                <a:latin typeface="+mn-lt"/>
                <a:cs typeface="Arial" panose="020B0604020202020204" pitchFamily="34" charset="0"/>
              </a:rPr>
              <a:t>     The Panthers football team is interested in investigating the relationship, if any, between interceptions made and points scored.</a:t>
            </a:r>
          </a:p>
        </p:txBody>
      </p:sp>
      <p:sp>
        <p:nvSpPr>
          <p:cNvPr id="2" name="Slide Number Placeholder 1"/>
          <p:cNvSpPr>
            <a:spLocks noGrp="1"/>
          </p:cNvSpPr>
          <p:nvPr>
            <p:ph type="sldNum" sz="quarter" idx="12"/>
          </p:nvPr>
        </p:nvSpPr>
        <p:spPr/>
        <p:txBody>
          <a:bodyPr/>
          <a:lstStyle/>
          <a:p>
            <a:fld id="{949EBC64-41CB-41B8-B6DF-9B1367312BD4}" type="slidenum">
              <a:rPr lang="en-US" smtClean="0"/>
              <a:t>52</a:t>
            </a:fld>
            <a:endParaRPr lang="en-US"/>
          </a:p>
        </p:txBody>
      </p:sp>
    </p:spTree>
    <p:extLst>
      <p:ext uri="{BB962C8B-B14F-4D97-AF65-F5344CB8AC3E}">
        <p14:creationId xmlns:p14="http://schemas.microsoft.com/office/powerpoint/2010/main" val="896962093"/>
      </p:ext>
    </p:extLst>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0" name="Rectangle 38"/>
          <p:cNvSpPr>
            <a:spLocks noChangeArrowheads="1"/>
          </p:cNvSpPr>
          <p:nvPr/>
        </p:nvSpPr>
        <p:spPr bwMode="auto">
          <a:xfrm>
            <a:off x="1720816" y="1189470"/>
            <a:ext cx="8747655" cy="4878387"/>
          </a:xfrm>
          <a:prstGeom prst="rect">
            <a:avLst/>
          </a:prstGeom>
          <a:solidFill>
            <a:schemeClr val="bg1">
              <a:lumMod val="95000"/>
            </a:schemeClr>
          </a:solidFill>
          <a:ln w="6350">
            <a:solidFill>
              <a:srgbClr val="000000"/>
            </a:solidFill>
            <a:miter lim="800000"/>
            <a:headEnd/>
            <a:tailEnd/>
          </a:ln>
          <a:effectLst/>
        </p:spPr>
        <p:txBody>
          <a:bodyPr wrap="none" anchor="ctr"/>
          <a:lstStyle/>
          <a:p>
            <a:endParaRPr lang="en-US"/>
          </a:p>
        </p:txBody>
      </p:sp>
      <p:grpSp>
        <p:nvGrpSpPr>
          <p:cNvPr id="33866" name="Group 74"/>
          <p:cNvGrpSpPr>
            <a:grpSpLocks/>
          </p:cNvGrpSpPr>
          <p:nvPr/>
        </p:nvGrpSpPr>
        <p:grpSpPr bwMode="auto">
          <a:xfrm>
            <a:off x="4782390" y="1699056"/>
            <a:ext cx="4636701" cy="3316288"/>
            <a:chOff x="2265" y="1152"/>
            <a:chExt cx="2196" cy="2089"/>
          </a:xfrm>
          <a:noFill/>
          <a:effectLst/>
        </p:grpSpPr>
        <p:sp>
          <p:nvSpPr>
            <p:cNvPr id="33853" name="Line 61"/>
            <p:cNvSpPr>
              <a:spLocks noChangeShapeType="1"/>
            </p:cNvSpPr>
            <p:nvPr/>
          </p:nvSpPr>
          <p:spPr bwMode="auto">
            <a:xfrm rot="5400000">
              <a:off x="1221" y="2196"/>
              <a:ext cx="2087" cy="0"/>
            </a:xfrm>
            <a:prstGeom prst="line">
              <a:avLst/>
            </a:prstGeom>
            <a:grpFill/>
            <a:ln w="3175">
              <a:solidFill>
                <a:srgbClr val="969696"/>
              </a:solidFill>
              <a:round/>
              <a:headEnd/>
              <a:tailEnd/>
            </a:ln>
            <a:effectLst/>
          </p:spPr>
          <p:txBody>
            <a:bodyPr/>
            <a:lstStyle/>
            <a:p>
              <a:endParaRPr lang="en-US"/>
            </a:p>
          </p:txBody>
        </p:sp>
        <p:sp>
          <p:nvSpPr>
            <p:cNvPr id="33856" name="Line 64"/>
            <p:cNvSpPr>
              <a:spLocks noChangeShapeType="1"/>
            </p:cNvSpPr>
            <p:nvPr/>
          </p:nvSpPr>
          <p:spPr bwMode="auto">
            <a:xfrm rot="5400000">
              <a:off x="1959" y="2196"/>
              <a:ext cx="2087" cy="0"/>
            </a:xfrm>
            <a:prstGeom prst="line">
              <a:avLst/>
            </a:prstGeom>
            <a:grpFill/>
            <a:ln w="3175">
              <a:solidFill>
                <a:srgbClr val="969696"/>
              </a:solidFill>
              <a:round/>
              <a:headEnd/>
              <a:tailEnd/>
            </a:ln>
            <a:effectLst/>
          </p:spPr>
          <p:txBody>
            <a:bodyPr/>
            <a:lstStyle/>
            <a:p>
              <a:endParaRPr lang="en-US"/>
            </a:p>
          </p:txBody>
        </p:sp>
        <p:sp>
          <p:nvSpPr>
            <p:cNvPr id="33858" name="Line 66"/>
            <p:cNvSpPr>
              <a:spLocks noChangeShapeType="1"/>
            </p:cNvSpPr>
            <p:nvPr/>
          </p:nvSpPr>
          <p:spPr bwMode="auto">
            <a:xfrm rot="5400000">
              <a:off x="2691" y="2198"/>
              <a:ext cx="2087" cy="0"/>
            </a:xfrm>
            <a:prstGeom prst="line">
              <a:avLst/>
            </a:prstGeom>
            <a:grpFill/>
            <a:ln w="3175">
              <a:solidFill>
                <a:srgbClr val="969696"/>
              </a:solidFill>
              <a:round/>
              <a:headEnd/>
              <a:tailEnd/>
            </a:ln>
            <a:effectLst/>
          </p:spPr>
          <p:txBody>
            <a:bodyPr/>
            <a:lstStyle/>
            <a:p>
              <a:endParaRPr lang="en-US"/>
            </a:p>
          </p:txBody>
        </p:sp>
        <p:sp>
          <p:nvSpPr>
            <p:cNvPr id="33859" name="Line 67"/>
            <p:cNvSpPr>
              <a:spLocks noChangeShapeType="1"/>
            </p:cNvSpPr>
            <p:nvPr/>
          </p:nvSpPr>
          <p:spPr bwMode="auto">
            <a:xfrm rot="5400000">
              <a:off x="3417" y="2196"/>
              <a:ext cx="2087" cy="0"/>
            </a:xfrm>
            <a:prstGeom prst="line">
              <a:avLst/>
            </a:prstGeom>
            <a:grpFill/>
            <a:ln w="3175">
              <a:solidFill>
                <a:srgbClr val="969696"/>
              </a:solidFill>
              <a:round/>
              <a:headEnd/>
              <a:tailEnd/>
            </a:ln>
            <a:effectLst/>
          </p:spPr>
          <p:txBody>
            <a:bodyPr/>
            <a:lstStyle/>
            <a:p>
              <a:endParaRPr lang="en-US"/>
            </a:p>
          </p:txBody>
        </p:sp>
      </p:grpSp>
      <p:grpSp>
        <p:nvGrpSpPr>
          <p:cNvPr id="33851" name="Group 59"/>
          <p:cNvGrpSpPr>
            <a:grpSpLocks/>
          </p:cNvGrpSpPr>
          <p:nvPr/>
        </p:nvGrpSpPr>
        <p:grpSpPr bwMode="auto">
          <a:xfrm>
            <a:off x="3241046" y="1843519"/>
            <a:ext cx="6420859" cy="2728912"/>
            <a:chOff x="1835" y="1243"/>
            <a:chExt cx="3041" cy="1719"/>
          </a:xfrm>
          <a:noFill/>
          <a:effectLst/>
        </p:grpSpPr>
        <p:sp>
          <p:nvSpPr>
            <p:cNvPr id="33844" name="Line 52"/>
            <p:cNvSpPr>
              <a:spLocks noChangeShapeType="1"/>
            </p:cNvSpPr>
            <p:nvPr/>
          </p:nvSpPr>
          <p:spPr bwMode="auto">
            <a:xfrm>
              <a:off x="1838" y="2962"/>
              <a:ext cx="3035" cy="0"/>
            </a:xfrm>
            <a:prstGeom prst="line">
              <a:avLst/>
            </a:prstGeom>
            <a:grpFill/>
            <a:ln w="3175">
              <a:solidFill>
                <a:srgbClr val="969696"/>
              </a:solidFill>
              <a:round/>
              <a:headEnd/>
              <a:tailEnd/>
            </a:ln>
            <a:effectLst/>
          </p:spPr>
          <p:txBody>
            <a:bodyPr/>
            <a:lstStyle/>
            <a:p>
              <a:endParaRPr lang="en-US"/>
            </a:p>
          </p:txBody>
        </p:sp>
        <p:sp>
          <p:nvSpPr>
            <p:cNvPr id="33845" name="Line 53"/>
            <p:cNvSpPr>
              <a:spLocks noChangeShapeType="1"/>
            </p:cNvSpPr>
            <p:nvPr/>
          </p:nvSpPr>
          <p:spPr bwMode="auto">
            <a:xfrm>
              <a:off x="1835" y="2689"/>
              <a:ext cx="3035" cy="0"/>
            </a:xfrm>
            <a:prstGeom prst="line">
              <a:avLst/>
            </a:prstGeom>
            <a:grpFill/>
            <a:ln w="3175">
              <a:solidFill>
                <a:srgbClr val="969696"/>
              </a:solidFill>
              <a:round/>
              <a:headEnd/>
              <a:tailEnd/>
            </a:ln>
            <a:effectLst/>
          </p:spPr>
          <p:txBody>
            <a:bodyPr/>
            <a:lstStyle/>
            <a:p>
              <a:endParaRPr lang="en-US"/>
            </a:p>
          </p:txBody>
        </p:sp>
        <p:sp>
          <p:nvSpPr>
            <p:cNvPr id="33846" name="Line 54"/>
            <p:cNvSpPr>
              <a:spLocks noChangeShapeType="1"/>
            </p:cNvSpPr>
            <p:nvPr/>
          </p:nvSpPr>
          <p:spPr bwMode="auto">
            <a:xfrm>
              <a:off x="1841" y="2389"/>
              <a:ext cx="3035" cy="0"/>
            </a:xfrm>
            <a:prstGeom prst="line">
              <a:avLst/>
            </a:prstGeom>
            <a:grpFill/>
            <a:ln w="3175">
              <a:solidFill>
                <a:srgbClr val="969696"/>
              </a:solidFill>
              <a:round/>
              <a:headEnd/>
              <a:tailEnd/>
            </a:ln>
            <a:effectLst/>
          </p:spPr>
          <p:txBody>
            <a:bodyPr/>
            <a:lstStyle/>
            <a:p>
              <a:endParaRPr lang="en-US"/>
            </a:p>
          </p:txBody>
        </p:sp>
        <p:sp>
          <p:nvSpPr>
            <p:cNvPr id="33847" name="Line 55"/>
            <p:cNvSpPr>
              <a:spLocks noChangeShapeType="1"/>
            </p:cNvSpPr>
            <p:nvPr/>
          </p:nvSpPr>
          <p:spPr bwMode="auto">
            <a:xfrm>
              <a:off x="1838" y="2098"/>
              <a:ext cx="3035" cy="0"/>
            </a:xfrm>
            <a:prstGeom prst="line">
              <a:avLst/>
            </a:prstGeom>
            <a:grpFill/>
            <a:ln w="3175">
              <a:solidFill>
                <a:srgbClr val="969696"/>
              </a:solidFill>
              <a:round/>
              <a:headEnd/>
              <a:tailEnd/>
            </a:ln>
            <a:effectLst/>
          </p:spPr>
          <p:txBody>
            <a:bodyPr/>
            <a:lstStyle/>
            <a:p>
              <a:endParaRPr lang="en-US"/>
            </a:p>
          </p:txBody>
        </p:sp>
        <p:sp>
          <p:nvSpPr>
            <p:cNvPr id="33848" name="Line 56"/>
            <p:cNvSpPr>
              <a:spLocks noChangeShapeType="1"/>
            </p:cNvSpPr>
            <p:nvPr/>
          </p:nvSpPr>
          <p:spPr bwMode="auto">
            <a:xfrm>
              <a:off x="1835" y="1816"/>
              <a:ext cx="3035" cy="0"/>
            </a:xfrm>
            <a:prstGeom prst="line">
              <a:avLst/>
            </a:prstGeom>
            <a:grpFill/>
            <a:ln w="3175">
              <a:solidFill>
                <a:srgbClr val="969696"/>
              </a:solidFill>
              <a:round/>
              <a:headEnd/>
              <a:tailEnd/>
            </a:ln>
            <a:effectLst/>
          </p:spPr>
          <p:txBody>
            <a:bodyPr/>
            <a:lstStyle/>
            <a:p>
              <a:endParaRPr lang="en-US"/>
            </a:p>
          </p:txBody>
        </p:sp>
        <p:sp>
          <p:nvSpPr>
            <p:cNvPr id="33849" name="Line 57"/>
            <p:cNvSpPr>
              <a:spLocks noChangeShapeType="1"/>
            </p:cNvSpPr>
            <p:nvPr/>
          </p:nvSpPr>
          <p:spPr bwMode="auto">
            <a:xfrm>
              <a:off x="1841" y="1534"/>
              <a:ext cx="3035" cy="0"/>
            </a:xfrm>
            <a:prstGeom prst="line">
              <a:avLst/>
            </a:prstGeom>
            <a:grpFill/>
            <a:ln w="3175">
              <a:solidFill>
                <a:srgbClr val="969696"/>
              </a:solidFill>
              <a:round/>
              <a:headEnd/>
              <a:tailEnd/>
            </a:ln>
            <a:effectLst/>
          </p:spPr>
          <p:txBody>
            <a:bodyPr/>
            <a:lstStyle/>
            <a:p>
              <a:endParaRPr lang="en-US"/>
            </a:p>
          </p:txBody>
        </p:sp>
        <p:sp>
          <p:nvSpPr>
            <p:cNvPr id="33850" name="Line 58"/>
            <p:cNvSpPr>
              <a:spLocks noChangeShapeType="1"/>
            </p:cNvSpPr>
            <p:nvPr/>
          </p:nvSpPr>
          <p:spPr bwMode="auto">
            <a:xfrm>
              <a:off x="1838" y="1243"/>
              <a:ext cx="3035" cy="0"/>
            </a:xfrm>
            <a:prstGeom prst="line">
              <a:avLst/>
            </a:prstGeom>
            <a:grpFill/>
            <a:ln w="3175">
              <a:solidFill>
                <a:srgbClr val="969696"/>
              </a:solidFill>
              <a:round/>
              <a:headEnd/>
              <a:tailEnd/>
            </a:ln>
            <a:effectLst/>
          </p:spPr>
          <p:txBody>
            <a:bodyPr/>
            <a:lstStyle/>
            <a:p>
              <a:endParaRPr lang="en-US"/>
            </a:p>
          </p:txBody>
        </p:sp>
      </p:grpSp>
      <p:sp>
        <p:nvSpPr>
          <p:cNvPr id="33794" name="Rectangle 2"/>
          <p:cNvSpPr>
            <a:spLocks noGrp="1" noChangeArrowheads="1"/>
          </p:cNvSpPr>
          <p:nvPr>
            <p:ph type="title"/>
          </p:nvPr>
        </p:nvSpPr>
        <p:spPr>
          <a:xfrm>
            <a:off x="912138" y="538626"/>
            <a:ext cx="10337562" cy="719137"/>
          </a:xfrm>
          <a:noFill/>
          <a:ln/>
        </p:spPr>
        <p:txBody>
          <a:bodyPr/>
          <a:lstStyle/>
          <a:p>
            <a:r>
              <a:rPr lang="en-US" dirty="0"/>
              <a:t>Scatter Diagram and </a:t>
            </a:r>
            <a:r>
              <a:rPr lang="en-US" dirty="0" err="1"/>
              <a:t>Trendline</a:t>
            </a:r>
            <a:endParaRPr lang="en-US" dirty="0"/>
          </a:p>
        </p:txBody>
      </p:sp>
      <p:sp>
        <p:nvSpPr>
          <p:cNvPr id="33796" name="Line 4"/>
          <p:cNvSpPr>
            <a:spLocks noChangeShapeType="1"/>
          </p:cNvSpPr>
          <p:nvPr/>
        </p:nvSpPr>
        <p:spPr bwMode="auto">
          <a:xfrm>
            <a:off x="3249492" y="1719694"/>
            <a:ext cx="0" cy="3302000"/>
          </a:xfrm>
          <a:prstGeom prst="line">
            <a:avLst/>
          </a:prstGeom>
          <a:noFill/>
          <a:ln w="12700">
            <a:solidFill>
              <a:schemeClr val="tx1"/>
            </a:solidFill>
            <a:round/>
            <a:headEnd/>
            <a:tailEnd/>
          </a:ln>
          <a:effectLst/>
        </p:spPr>
        <p:txBody>
          <a:bodyPr wrap="none" anchor="ctr"/>
          <a:lstStyle/>
          <a:p>
            <a:endParaRPr lang="en-US"/>
          </a:p>
        </p:txBody>
      </p:sp>
      <p:sp>
        <p:nvSpPr>
          <p:cNvPr id="33797" name="Line 5"/>
          <p:cNvSpPr>
            <a:spLocks noChangeShapeType="1"/>
          </p:cNvSpPr>
          <p:nvPr/>
        </p:nvSpPr>
        <p:spPr bwMode="auto">
          <a:xfrm flipH="1">
            <a:off x="3241046" y="5028044"/>
            <a:ext cx="6452531" cy="0"/>
          </a:xfrm>
          <a:prstGeom prst="line">
            <a:avLst/>
          </a:prstGeom>
          <a:noFill/>
          <a:ln w="12700">
            <a:solidFill>
              <a:schemeClr val="tx1"/>
            </a:solidFill>
            <a:round/>
            <a:headEnd/>
            <a:tailEnd/>
          </a:ln>
          <a:effectLst/>
        </p:spPr>
        <p:txBody>
          <a:bodyPr wrap="none" anchor="ctr"/>
          <a:lstStyle/>
          <a:p>
            <a:endParaRPr lang="en-US"/>
          </a:p>
        </p:txBody>
      </p:sp>
      <p:sp>
        <p:nvSpPr>
          <p:cNvPr id="33798" name="Rectangle 6"/>
          <p:cNvSpPr>
            <a:spLocks noChangeArrowheads="1"/>
          </p:cNvSpPr>
          <p:nvPr/>
        </p:nvSpPr>
        <p:spPr bwMode="auto">
          <a:xfrm>
            <a:off x="3034126" y="1205344"/>
            <a:ext cx="354265" cy="459100"/>
          </a:xfrm>
          <a:prstGeom prst="rect">
            <a:avLst/>
          </a:prstGeom>
          <a:noFill/>
          <a:ln w="12700">
            <a:noFill/>
            <a:miter lim="800000"/>
            <a:headEnd/>
            <a:tailEnd/>
          </a:ln>
          <a:effectLst/>
        </p:spPr>
        <p:txBody>
          <a:bodyPr wrap="none" lIns="90488" tIns="44450" rIns="90488" bIns="44450">
            <a:spAutoFit/>
          </a:bodyPr>
          <a:lstStyle/>
          <a:p>
            <a:pPr algn="l"/>
            <a:r>
              <a:rPr lang="en-US" sz="2400" b="1" i="1">
                <a:solidFill>
                  <a:srgbClr val="000000"/>
                </a:solidFill>
                <a:effectLst/>
                <a:latin typeface="Arial" panose="020B0604020202020204" pitchFamily="34" charset="0"/>
                <a:cs typeface="Arial" panose="020B0604020202020204" pitchFamily="34" charset="0"/>
              </a:rPr>
              <a:t>y</a:t>
            </a:r>
          </a:p>
        </p:txBody>
      </p:sp>
      <p:sp>
        <p:nvSpPr>
          <p:cNvPr id="33799" name="Rectangle 7"/>
          <p:cNvSpPr>
            <a:spLocks noChangeArrowheads="1"/>
          </p:cNvSpPr>
          <p:nvPr/>
        </p:nvSpPr>
        <p:spPr bwMode="auto">
          <a:xfrm>
            <a:off x="9731583" y="4766106"/>
            <a:ext cx="354265" cy="459100"/>
          </a:xfrm>
          <a:prstGeom prst="rect">
            <a:avLst/>
          </a:prstGeom>
          <a:noFill/>
          <a:ln w="12700">
            <a:noFill/>
            <a:miter lim="800000"/>
            <a:headEnd/>
            <a:tailEnd/>
          </a:ln>
          <a:effectLst/>
        </p:spPr>
        <p:txBody>
          <a:bodyPr wrap="none" lIns="90488" tIns="44450" rIns="90488" bIns="44450">
            <a:spAutoFit/>
          </a:bodyPr>
          <a:lstStyle/>
          <a:p>
            <a:pPr algn="l"/>
            <a:r>
              <a:rPr lang="en-US" sz="2400" b="1" i="1">
                <a:solidFill>
                  <a:srgbClr val="000000"/>
                </a:solidFill>
                <a:effectLst/>
                <a:latin typeface="Arial" panose="020B0604020202020204" pitchFamily="34" charset="0"/>
                <a:cs typeface="Arial" panose="020B0604020202020204" pitchFamily="34" charset="0"/>
              </a:rPr>
              <a:t>x</a:t>
            </a:r>
          </a:p>
        </p:txBody>
      </p:sp>
      <p:sp>
        <p:nvSpPr>
          <p:cNvPr id="33803" name="Rectangle 11"/>
          <p:cNvSpPr>
            <a:spLocks noChangeArrowheads="1"/>
          </p:cNvSpPr>
          <p:nvPr/>
        </p:nvSpPr>
        <p:spPr bwMode="auto">
          <a:xfrm>
            <a:off x="4250311" y="5532869"/>
            <a:ext cx="3197992" cy="428322"/>
          </a:xfrm>
          <a:prstGeom prst="rect">
            <a:avLst/>
          </a:prstGeom>
          <a:noFill/>
          <a:ln w="12700">
            <a:noFill/>
            <a:miter lim="800000"/>
            <a:headEnd/>
            <a:tailEnd/>
          </a:ln>
          <a:effectLst/>
        </p:spPr>
        <p:txBody>
          <a:bodyPr wrap="none" lIns="90488" tIns="44450" rIns="90488" bIns="44450">
            <a:spAutoFit/>
          </a:bodyPr>
          <a:lstStyle/>
          <a:p>
            <a:pPr algn="l"/>
            <a:r>
              <a:rPr lang="en-US" dirty="0">
                <a:solidFill>
                  <a:srgbClr val="000000"/>
                </a:solidFill>
                <a:effectLst/>
                <a:latin typeface="Arial" panose="020B0604020202020204" pitchFamily="34" charset="0"/>
                <a:cs typeface="Arial" panose="020B0604020202020204" pitchFamily="34" charset="0"/>
              </a:rPr>
              <a:t>Number of Interceptions</a:t>
            </a:r>
          </a:p>
        </p:txBody>
      </p:sp>
      <p:sp>
        <p:nvSpPr>
          <p:cNvPr id="33807" name="Rectangle 15"/>
          <p:cNvSpPr>
            <a:spLocks noChangeArrowheads="1"/>
          </p:cNvSpPr>
          <p:nvPr/>
        </p:nvSpPr>
        <p:spPr bwMode="auto">
          <a:xfrm rot="16200000">
            <a:off x="517660" y="3204158"/>
            <a:ext cx="3337453" cy="428322"/>
          </a:xfrm>
          <a:prstGeom prst="rect">
            <a:avLst/>
          </a:prstGeom>
          <a:noFill/>
          <a:ln w="12700">
            <a:noFill/>
            <a:miter lim="800000"/>
            <a:headEnd/>
            <a:tailEnd/>
          </a:ln>
          <a:effectLst/>
        </p:spPr>
        <p:txBody>
          <a:bodyPr wrap="none" lIns="90488" tIns="44450" rIns="90488" bIns="44450">
            <a:spAutoFit/>
          </a:bodyPr>
          <a:lstStyle/>
          <a:p>
            <a:pPr algn="l"/>
            <a:r>
              <a:rPr lang="en-US" dirty="0">
                <a:solidFill>
                  <a:srgbClr val="000000"/>
                </a:solidFill>
                <a:effectLst/>
                <a:latin typeface="Arial" panose="020B0604020202020204" pitchFamily="34" charset="0"/>
                <a:cs typeface="Arial" panose="020B0604020202020204" pitchFamily="34" charset="0"/>
              </a:rPr>
              <a:t>Number of Points Scored</a:t>
            </a:r>
          </a:p>
        </p:txBody>
      </p:sp>
      <p:sp>
        <p:nvSpPr>
          <p:cNvPr id="33825" name="Oval 33"/>
          <p:cNvSpPr>
            <a:spLocks noChangeArrowheads="1"/>
          </p:cNvSpPr>
          <p:nvPr/>
        </p:nvSpPr>
        <p:spPr bwMode="auto">
          <a:xfrm>
            <a:off x="7789068" y="2742045"/>
            <a:ext cx="196362" cy="147637"/>
          </a:xfrm>
          <a:prstGeom prst="ellipse">
            <a:avLst/>
          </a:prstGeom>
          <a:noFill/>
          <a:ln w="12700">
            <a:solidFill>
              <a:srgbClr val="000000"/>
            </a:solidFill>
            <a:round/>
            <a:headEnd/>
            <a:tailEnd/>
          </a:ln>
          <a:effectLst/>
        </p:spPr>
        <p:txBody>
          <a:bodyPr wrap="none" anchor="ctr"/>
          <a:lstStyle/>
          <a:p>
            <a:endParaRPr lang="en-US"/>
          </a:p>
        </p:txBody>
      </p:sp>
      <p:sp>
        <p:nvSpPr>
          <p:cNvPr id="33827" name="Oval 35"/>
          <p:cNvSpPr>
            <a:spLocks noChangeArrowheads="1"/>
          </p:cNvSpPr>
          <p:nvPr/>
        </p:nvSpPr>
        <p:spPr bwMode="auto">
          <a:xfrm>
            <a:off x="4681042" y="3380220"/>
            <a:ext cx="196362" cy="147637"/>
          </a:xfrm>
          <a:prstGeom prst="ellipse">
            <a:avLst/>
          </a:prstGeom>
          <a:noFill/>
          <a:ln w="12700">
            <a:solidFill>
              <a:srgbClr val="000000"/>
            </a:solidFill>
            <a:round/>
            <a:headEnd/>
            <a:tailEnd/>
          </a:ln>
          <a:effectLst/>
        </p:spPr>
        <p:txBody>
          <a:bodyPr wrap="none" anchor="ctr"/>
          <a:lstStyle/>
          <a:p>
            <a:endParaRPr lang="en-US"/>
          </a:p>
        </p:txBody>
      </p:sp>
      <p:grpSp>
        <p:nvGrpSpPr>
          <p:cNvPr id="33842" name="Group 50"/>
          <p:cNvGrpSpPr>
            <a:grpSpLocks/>
          </p:cNvGrpSpPr>
          <p:nvPr/>
        </p:nvGrpSpPr>
        <p:grpSpPr bwMode="auto">
          <a:xfrm>
            <a:off x="3105915" y="1840344"/>
            <a:ext cx="139354" cy="3187700"/>
            <a:chOff x="1771" y="1241"/>
            <a:chExt cx="66" cy="2008"/>
          </a:xfrm>
          <a:noFill/>
          <a:effectLst/>
        </p:grpSpPr>
        <p:sp>
          <p:nvSpPr>
            <p:cNvPr id="33810" name="Line 18"/>
            <p:cNvSpPr>
              <a:spLocks noChangeShapeType="1"/>
            </p:cNvSpPr>
            <p:nvPr/>
          </p:nvSpPr>
          <p:spPr bwMode="auto">
            <a:xfrm>
              <a:off x="1771" y="3249"/>
              <a:ext cx="64" cy="0"/>
            </a:xfrm>
            <a:prstGeom prst="line">
              <a:avLst/>
            </a:prstGeom>
            <a:grpFill/>
            <a:ln w="12700">
              <a:solidFill>
                <a:schemeClr val="tx1"/>
              </a:solidFill>
              <a:round/>
              <a:headEnd/>
              <a:tailEnd/>
            </a:ln>
            <a:effectLst>
              <a:outerShdw dist="28398" dir="1593903" algn="ctr" rotWithShape="0">
                <a:srgbClr val="000000"/>
              </a:outerShdw>
            </a:effectLst>
          </p:spPr>
          <p:txBody>
            <a:bodyPr wrap="none" anchor="ctr"/>
            <a:lstStyle/>
            <a:p>
              <a:endParaRPr lang="en-US"/>
            </a:p>
          </p:txBody>
        </p:sp>
        <p:sp>
          <p:nvSpPr>
            <p:cNvPr id="33811" name="Line 19"/>
            <p:cNvSpPr>
              <a:spLocks noChangeShapeType="1"/>
            </p:cNvSpPr>
            <p:nvPr/>
          </p:nvSpPr>
          <p:spPr bwMode="auto">
            <a:xfrm>
              <a:off x="1771" y="1533"/>
              <a:ext cx="64" cy="0"/>
            </a:xfrm>
            <a:prstGeom prst="line">
              <a:avLst/>
            </a:prstGeom>
            <a:grpFill/>
            <a:ln w="12700">
              <a:solidFill>
                <a:schemeClr val="tx1"/>
              </a:solidFill>
              <a:round/>
              <a:headEnd/>
              <a:tailEnd/>
            </a:ln>
            <a:effectLst>
              <a:outerShdw dist="28398" dir="1593903" algn="ctr" rotWithShape="0">
                <a:srgbClr val="000000"/>
              </a:outerShdw>
            </a:effectLst>
          </p:spPr>
          <p:txBody>
            <a:bodyPr wrap="none" anchor="ctr"/>
            <a:lstStyle/>
            <a:p>
              <a:endParaRPr lang="en-US"/>
            </a:p>
          </p:txBody>
        </p:sp>
        <p:sp>
          <p:nvSpPr>
            <p:cNvPr id="33816" name="Line 24"/>
            <p:cNvSpPr>
              <a:spLocks noChangeShapeType="1"/>
            </p:cNvSpPr>
            <p:nvPr/>
          </p:nvSpPr>
          <p:spPr bwMode="auto">
            <a:xfrm>
              <a:off x="1773" y="2961"/>
              <a:ext cx="64" cy="0"/>
            </a:xfrm>
            <a:prstGeom prst="line">
              <a:avLst/>
            </a:prstGeom>
            <a:grpFill/>
            <a:ln w="12700">
              <a:solidFill>
                <a:schemeClr val="tx1"/>
              </a:solidFill>
              <a:round/>
              <a:headEnd/>
              <a:tailEnd/>
            </a:ln>
            <a:effectLst>
              <a:outerShdw dist="28398" dir="1593903" algn="ctr" rotWithShape="0">
                <a:srgbClr val="000000"/>
              </a:outerShdw>
            </a:effectLst>
          </p:spPr>
          <p:txBody>
            <a:bodyPr wrap="none" anchor="ctr"/>
            <a:lstStyle/>
            <a:p>
              <a:endParaRPr lang="en-US"/>
            </a:p>
          </p:txBody>
        </p:sp>
        <p:sp>
          <p:nvSpPr>
            <p:cNvPr id="33812" name="Line 20"/>
            <p:cNvSpPr>
              <a:spLocks noChangeShapeType="1"/>
            </p:cNvSpPr>
            <p:nvPr/>
          </p:nvSpPr>
          <p:spPr bwMode="auto">
            <a:xfrm>
              <a:off x="1771" y="1821"/>
              <a:ext cx="64" cy="0"/>
            </a:xfrm>
            <a:prstGeom prst="line">
              <a:avLst/>
            </a:prstGeom>
            <a:grpFill/>
            <a:ln w="12700">
              <a:solidFill>
                <a:schemeClr val="tx1"/>
              </a:solidFill>
              <a:round/>
              <a:headEnd/>
              <a:tailEnd/>
            </a:ln>
            <a:effectLst>
              <a:outerShdw dist="28398" dir="1593903" algn="ctr" rotWithShape="0">
                <a:srgbClr val="000000"/>
              </a:outerShdw>
            </a:effectLst>
          </p:spPr>
          <p:txBody>
            <a:bodyPr wrap="none" anchor="ctr"/>
            <a:lstStyle/>
            <a:p>
              <a:endParaRPr lang="en-US"/>
            </a:p>
          </p:txBody>
        </p:sp>
        <p:sp>
          <p:nvSpPr>
            <p:cNvPr id="33813" name="Line 21"/>
            <p:cNvSpPr>
              <a:spLocks noChangeShapeType="1"/>
            </p:cNvSpPr>
            <p:nvPr/>
          </p:nvSpPr>
          <p:spPr bwMode="auto">
            <a:xfrm>
              <a:off x="1771" y="2097"/>
              <a:ext cx="64" cy="0"/>
            </a:xfrm>
            <a:prstGeom prst="line">
              <a:avLst/>
            </a:prstGeom>
            <a:grpFill/>
            <a:ln w="12700">
              <a:solidFill>
                <a:schemeClr val="tx1"/>
              </a:solidFill>
              <a:round/>
              <a:headEnd/>
              <a:tailEnd/>
            </a:ln>
            <a:effectLst>
              <a:outerShdw dist="28398" dir="1593903" algn="ctr" rotWithShape="0">
                <a:srgbClr val="000000"/>
              </a:outerShdw>
            </a:effectLst>
          </p:spPr>
          <p:txBody>
            <a:bodyPr wrap="none" anchor="ctr"/>
            <a:lstStyle/>
            <a:p>
              <a:endParaRPr lang="en-US"/>
            </a:p>
          </p:txBody>
        </p:sp>
        <p:sp>
          <p:nvSpPr>
            <p:cNvPr id="33814" name="Line 22"/>
            <p:cNvSpPr>
              <a:spLocks noChangeShapeType="1"/>
            </p:cNvSpPr>
            <p:nvPr/>
          </p:nvSpPr>
          <p:spPr bwMode="auto">
            <a:xfrm>
              <a:off x="1771" y="2385"/>
              <a:ext cx="64" cy="0"/>
            </a:xfrm>
            <a:prstGeom prst="line">
              <a:avLst/>
            </a:prstGeom>
            <a:grpFill/>
            <a:ln w="12700">
              <a:solidFill>
                <a:schemeClr val="tx1"/>
              </a:solidFill>
              <a:round/>
              <a:headEnd/>
              <a:tailEnd/>
            </a:ln>
            <a:effectLst>
              <a:outerShdw dist="28398" dir="1593903" algn="ctr" rotWithShape="0">
                <a:srgbClr val="000000"/>
              </a:outerShdw>
            </a:effectLst>
          </p:spPr>
          <p:txBody>
            <a:bodyPr wrap="none" anchor="ctr"/>
            <a:lstStyle/>
            <a:p>
              <a:endParaRPr lang="en-US"/>
            </a:p>
          </p:txBody>
        </p:sp>
        <p:sp>
          <p:nvSpPr>
            <p:cNvPr id="33815" name="Line 23"/>
            <p:cNvSpPr>
              <a:spLocks noChangeShapeType="1"/>
            </p:cNvSpPr>
            <p:nvPr/>
          </p:nvSpPr>
          <p:spPr bwMode="auto">
            <a:xfrm>
              <a:off x="1771" y="2685"/>
              <a:ext cx="64" cy="0"/>
            </a:xfrm>
            <a:prstGeom prst="line">
              <a:avLst/>
            </a:prstGeom>
            <a:grpFill/>
            <a:ln w="12700">
              <a:solidFill>
                <a:schemeClr val="tx1"/>
              </a:solidFill>
              <a:round/>
              <a:headEnd/>
              <a:tailEnd/>
            </a:ln>
            <a:effectLst>
              <a:outerShdw dist="28398" dir="1593903" algn="ctr" rotWithShape="0">
                <a:srgbClr val="000000"/>
              </a:outerShdw>
            </a:effectLst>
          </p:spPr>
          <p:txBody>
            <a:bodyPr wrap="none" anchor="ctr"/>
            <a:lstStyle/>
            <a:p>
              <a:endParaRPr lang="en-US"/>
            </a:p>
          </p:txBody>
        </p:sp>
        <p:sp>
          <p:nvSpPr>
            <p:cNvPr id="33835" name="Line 43"/>
            <p:cNvSpPr>
              <a:spLocks noChangeShapeType="1"/>
            </p:cNvSpPr>
            <p:nvPr/>
          </p:nvSpPr>
          <p:spPr bwMode="auto">
            <a:xfrm>
              <a:off x="1771" y="1241"/>
              <a:ext cx="64" cy="0"/>
            </a:xfrm>
            <a:prstGeom prst="line">
              <a:avLst/>
            </a:prstGeom>
            <a:grpFill/>
            <a:ln w="12700">
              <a:solidFill>
                <a:schemeClr val="tx1"/>
              </a:solidFill>
              <a:round/>
              <a:headEnd/>
              <a:tailEnd/>
            </a:ln>
            <a:effectLst>
              <a:outerShdw dist="28398" dir="1593903" algn="ctr" rotWithShape="0">
                <a:srgbClr val="000000"/>
              </a:outerShdw>
            </a:effectLst>
          </p:spPr>
          <p:txBody>
            <a:bodyPr wrap="none" anchor="ctr"/>
            <a:lstStyle/>
            <a:p>
              <a:endParaRPr lang="en-US"/>
            </a:p>
          </p:txBody>
        </p:sp>
      </p:grpSp>
      <p:grpSp>
        <p:nvGrpSpPr>
          <p:cNvPr id="33843" name="Group 51"/>
          <p:cNvGrpSpPr>
            <a:grpSpLocks/>
          </p:cNvGrpSpPr>
          <p:nvPr/>
        </p:nvGrpSpPr>
        <p:grpSpPr bwMode="auto">
          <a:xfrm>
            <a:off x="2470377" y="1610156"/>
            <a:ext cx="557418" cy="3652838"/>
            <a:chOff x="1470" y="1096"/>
            <a:chExt cx="264" cy="2301"/>
          </a:xfrm>
          <a:noFill/>
          <a:effectLst/>
        </p:grpSpPr>
        <p:sp>
          <p:nvSpPr>
            <p:cNvPr id="33817" name="Rectangle 25"/>
            <p:cNvSpPr>
              <a:spLocks noChangeArrowheads="1"/>
            </p:cNvSpPr>
            <p:nvPr/>
          </p:nvSpPr>
          <p:spPr bwMode="auto">
            <a:xfrm>
              <a:off x="1566" y="2820"/>
              <a:ext cx="168" cy="289"/>
            </a:xfrm>
            <a:prstGeom prst="rect">
              <a:avLst/>
            </a:prstGeom>
            <a:grpFill/>
            <a:ln w="12700">
              <a:noFill/>
              <a:miter lim="800000"/>
              <a:headEnd/>
              <a:tailEnd/>
            </a:ln>
            <a:effectLst/>
          </p:spPr>
          <p:txBody>
            <a:bodyPr wrap="none" lIns="90488" tIns="44450" rIns="90488" bIns="44450">
              <a:spAutoFit/>
            </a:bodyPr>
            <a:lstStyle/>
            <a:p>
              <a:pPr algn="l"/>
              <a:r>
                <a:rPr lang="en-US" sz="2400">
                  <a:solidFill>
                    <a:srgbClr val="000000"/>
                  </a:solidFill>
                  <a:effectLst/>
                  <a:latin typeface="Arial" panose="020B0604020202020204" pitchFamily="34" charset="0"/>
                  <a:cs typeface="Arial" panose="020B0604020202020204" pitchFamily="34" charset="0"/>
                </a:rPr>
                <a:t>5</a:t>
              </a:r>
            </a:p>
          </p:txBody>
        </p:sp>
        <p:sp>
          <p:nvSpPr>
            <p:cNvPr id="33818" name="Rectangle 26"/>
            <p:cNvSpPr>
              <a:spLocks noChangeArrowheads="1"/>
            </p:cNvSpPr>
            <p:nvPr/>
          </p:nvSpPr>
          <p:spPr bwMode="auto">
            <a:xfrm>
              <a:off x="1470" y="2556"/>
              <a:ext cx="249" cy="289"/>
            </a:xfrm>
            <a:prstGeom prst="rect">
              <a:avLst/>
            </a:prstGeom>
            <a:grpFill/>
            <a:ln w="12700">
              <a:noFill/>
              <a:miter lim="800000"/>
              <a:headEnd/>
              <a:tailEnd/>
            </a:ln>
            <a:effectLst/>
          </p:spPr>
          <p:txBody>
            <a:bodyPr wrap="none" lIns="90488" tIns="44450" rIns="90488" bIns="44450">
              <a:spAutoFit/>
            </a:bodyPr>
            <a:lstStyle/>
            <a:p>
              <a:pPr algn="l"/>
              <a:r>
                <a:rPr lang="en-US" sz="2400">
                  <a:solidFill>
                    <a:srgbClr val="000000"/>
                  </a:solidFill>
                  <a:effectLst/>
                  <a:latin typeface="Arial" panose="020B0604020202020204" pitchFamily="34" charset="0"/>
                  <a:cs typeface="Arial" panose="020B0604020202020204" pitchFamily="34" charset="0"/>
                </a:rPr>
                <a:t>10</a:t>
              </a:r>
            </a:p>
          </p:txBody>
        </p:sp>
        <p:sp>
          <p:nvSpPr>
            <p:cNvPr id="33819" name="Rectangle 27"/>
            <p:cNvSpPr>
              <a:spLocks noChangeArrowheads="1"/>
            </p:cNvSpPr>
            <p:nvPr/>
          </p:nvSpPr>
          <p:spPr bwMode="auto">
            <a:xfrm>
              <a:off x="1470" y="2256"/>
              <a:ext cx="249" cy="289"/>
            </a:xfrm>
            <a:prstGeom prst="rect">
              <a:avLst/>
            </a:prstGeom>
            <a:grpFill/>
            <a:ln w="12700">
              <a:noFill/>
              <a:miter lim="800000"/>
              <a:headEnd/>
              <a:tailEnd/>
            </a:ln>
            <a:effectLst/>
          </p:spPr>
          <p:txBody>
            <a:bodyPr wrap="none" lIns="90488" tIns="44450" rIns="90488" bIns="44450">
              <a:spAutoFit/>
            </a:bodyPr>
            <a:lstStyle/>
            <a:p>
              <a:pPr algn="l"/>
              <a:r>
                <a:rPr lang="en-US" sz="2400">
                  <a:solidFill>
                    <a:srgbClr val="000000"/>
                  </a:solidFill>
                  <a:effectLst/>
                  <a:latin typeface="Arial" panose="020B0604020202020204" pitchFamily="34" charset="0"/>
                  <a:cs typeface="Arial" panose="020B0604020202020204" pitchFamily="34" charset="0"/>
                </a:rPr>
                <a:t>15</a:t>
              </a:r>
            </a:p>
          </p:txBody>
        </p:sp>
        <p:sp>
          <p:nvSpPr>
            <p:cNvPr id="33820" name="Rectangle 28"/>
            <p:cNvSpPr>
              <a:spLocks noChangeArrowheads="1"/>
            </p:cNvSpPr>
            <p:nvPr/>
          </p:nvSpPr>
          <p:spPr bwMode="auto">
            <a:xfrm>
              <a:off x="1470" y="1968"/>
              <a:ext cx="249" cy="289"/>
            </a:xfrm>
            <a:prstGeom prst="rect">
              <a:avLst/>
            </a:prstGeom>
            <a:grpFill/>
            <a:ln w="12700">
              <a:noFill/>
              <a:miter lim="800000"/>
              <a:headEnd/>
              <a:tailEnd/>
            </a:ln>
            <a:effectLst/>
          </p:spPr>
          <p:txBody>
            <a:bodyPr wrap="none" lIns="90488" tIns="44450" rIns="90488" bIns="44450">
              <a:spAutoFit/>
            </a:bodyPr>
            <a:lstStyle/>
            <a:p>
              <a:pPr algn="l"/>
              <a:r>
                <a:rPr lang="en-US" sz="2400">
                  <a:solidFill>
                    <a:srgbClr val="000000"/>
                  </a:solidFill>
                  <a:effectLst/>
                  <a:latin typeface="Arial" panose="020B0604020202020204" pitchFamily="34" charset="0"/>
                  <a:cs typeface="Arial" panose="020B0604020202020204" pitchFamily="34" charset="0"/>
                </a:rPr>
                <a:t>20</a:t>
              </a:r>
            </a:p>
          </p:txBody>
        </p:sp>
        <p:sp>
          <p:nvSpPr>
            <p:cNvPr id="33821" name="Rectangle 29"/>
            <p:cNvSpPr>
              <a:spLocks noChangeArrowheads="1"/>
            </p:cNvSpPr>
            <p:nvPr/>
          </p:nvSpPr>
          <p:spPr bwMode="auto">
            <a:xfrm>
              <a:off x="1470" y="1692"/>
              <a:ext cx="249" cy="289"/>
            </a:xfrm>
            <a:prstGeom prst="rect">
              <a:avLst/>
            </a:prstGeom>
            <a:grpFill/>
            <a:ln w="12700">
              <a:noFill/>
              <a:miter lim="800000"/>
              <a:headEnd/>
              <a:tailEnd/>
            </a:ln>
            <a:effectLst/>
          </p:spPr>
          <p:txBody>
            <a:bodyPr wrap="none" lIns="90488" tIns="44450" rIns="90488" bIns="44450">
              <a:spAutoFit/>
            </a:bodyPr>
            <a:lstStyle/>
            <a:p>
              <a:pPr algn="l"/>
              <a:r>
                <a:rPr lang="en-US" sz="2400">
                  <a:solidFill>
                    <a:srgbClr val="000000"/>
                  </a:solidFill>
                  <a:effectLst/>
                  <a:latin typeface="Arial" panose="020B0604020202020204" pitchFamily="34" charset="0"/>
                  <a:cs typeface="Arial" panose="020B0604020202020204" pitchFamily="34" charset="0"/>
                </a:rPr>
                <a:t>25</a:t>
              </a:r>
            </a:p>
          </p:txBody>
        </p:sp>
        <p:sp>
          <p:nvSpPr>
            <p:cNvPr id="33822" name="Rectangle 30"/>
            <p:cNvSpPr>
              <a:spLocks noChangeArrowheads="1"/>
            </p:cNvSpPr>
            <p:nvPr/>
          </p:nvSpPr>
          <p:spPr bwMode="auto">
            <a:xfrm>
              <a:off x="1470" y="1404"/>
              <a:ext cx="249" cy="289"/>
            </a:xfrm>
            <a:prstGeom prst="rect">
              <a:avLst/>
            </a:prstGeom>
            <a:grpFill/>
            <a:ln w="12700">
              <a:noFill/>
              <a:miter lim="800000"/>
              <a:headEnd/>
              <a:tailEnd/>
            </a:ln>
            <a:effectLst/>
          </p:spPr>
          <p:txBody>
            <a:bodyPr wrap="none" lIns="90488" tIns="44450" rIns="90488" bIns="44450">
              <a:spAutoFit/>
            </a:bodyPr>
            <a:lstStyle/>
            <a:p>
              <a:pPr algn="l"/>
              <a:r>
                <a:rPr lang="en-US" sz="2400">
                  <a:solidFill>
                    <a:srgbClr val="000000"/>
                  </a:solidFill>
                  <a:effectLst/>
                  <a:latin typeface="Arial" panose="020B0604020202020204" pitchFamily="34" charset="0"/>
                  <a:cs typeface="Arial" panose="020B0604020202020204" pitchFamily="34" charset="0"/>
                </a:rPr>
                <a:t>30</a:t>
              </a:r>
            </a:p>
          </p:txBody>
        </p:sp>
        <p:sp>
          <p:nvSpPr>
            <p:cNvPr id="33823" name="Rectangle 31"/>
            <p:cNvSpPr>
              <a:spLocks noChangeArrowheads="1"/>
            </p:cNvSpPr>
            <p:nvPr/>
          </p:nvSpPr>
          <p:spPr bwMode="auto">
            <a:xfrm>
              <a:off x="1566" y="3108"/>
              <a:ext cx="168" cy="289"/>
            </a:xfrm>
            <a:prstGeom prst="rect">
              <a:avLst/>
            </a:prstGeom>
            <a:grpFill/>
            <a:ln w="12700">
              <a:noFill/>
              <a:miter lim="800000"/>
              <a:headEnd/>
              <a:tailEnd/>
            </a:ln>
            <a:effectLst/>
          </p:spPr>
          <p:txBody>
            <a:bodyPr wrap="none" lIns="90488" tIns="44450" rIns="90488" bIns="44450">
              <a:spAutoFit/>
            </a:bodyPr>
            <a:lstStyle/>
            <a:p>
              <a:pPr algn="l"/>
              <a:r>
                <a:rPr lang="en-US" sz="2400">
                  <a:solidFill>
                    <a:srgbClr val="000000"/>
                  </a:solidFill>
                  <a:effectLst/>
                  <a:latin typeface="Arial" panose="020B0604020202020204" pitchFamily="34" charset="0"/>
                  <a:cs typeface="Arial" panose="020B0604020202020204" pitchFamily="34" charset="0"/>
                </a:rPr>
                <a:t>0</a:t>
              </a:r>
            </a:p>
          </p:txBody>
        </p:sp>
        <p:sp>
          <p:nvSpPr>
            <p:cNvPr id="33836" name="Rectangle 44"/>
            <p:cNvSpPr>
              <a:spLocks noChangeArrowheads="1"/>
            </p:cNvSpPr>
            <p:nvPr/>
          </p:nvSpPr>
          <p:spPr bwMode="auto">
            <a:xfrm>
              <a:off x="1470" y="1096"/>
              <a:ext cx="249" cy="289"/>
            </a:xfrm>
            <a:prstGeom prst="rect">
              <a:avLst/>
            </a:prstGeom>
            <a:grpFill/>
            <a:ln w="12700">
              <a:noFill/>
              <a:miter lim="800000"/>
              <a:headEnd/>
              <a:tailEnd/>
            </a:ln>
            <a:effectLst/>
          </p:spPr>
          <p:txBody>
            <a:bodyPr wrap="none" lIns="90488" tIns="44450" rIns="90488" bIns="44450">
              <a:spAutoFit/>
            </a:bodyPr>
            <a:lstStyle/>
            <a:p>
              <a:pPr algn="l"/>
              <a:r>
                <a:rPr lang="en-US" sz="2400">
                  <a:solidFill>
                    <a:srgbClr val="000000"/>
                  </a:solidFill>
                  <a:effectLst/>
                  <a:latin typeface="Arial" panose="020B0604020202020204" pitchFamily="34" charset="0"/>
                  <a:cs typeface="Arial" panose="020B0604020202020204" pitchFamily="34" charset="0"/>
                </a:rPr>
                <a:t>35</a:t>
              </a:r>
            </a:p>
          </p:txBody>
        </p:sp>
      </p:grpSp>
      <p:grpSp>
        <p:nvGrpSpPr>
          <p:cNvPr id="33840" name="Group 48"/>
          <p:cNvGrpSpPr>
            <a:grpSpLocks/>
          </p:cNvGrpSpPr>
          <p:nvPr/>
        </p:nvGrpSpPr>
        <p:grpSpPr bwMode="auto">
          <a:xfrm>
            <a:off x="3249492" y="5034394"/>
            <a:ext cx="6173822" cy="101600"/>
            <a:chOff x="1839" y="3253"/>
            <a:chExt cx="2924" cy="64"/>
          </a:xfrm>
          <a:noFill/>
          <a:effectLst/>
        </p:grpSpPr>
        <p:sp>
          <p:nvSpPr>
            <p:cNvPr id="33800" name="Line 8"/>
            <p:cNvSpPr>
              <a:spLocks noChangeShapeType="1"/>
            </p:cNvSpPr>
            <p:nvPr/>
          </p:nvSpPr>
          <p:spPr bwMode="auto">
            <a:xfrm>
              <a:off x="2571" y="3253"/>
              <a:ext cx="0" cy="64"/>
            </a:xfrm>
            <a:prstGeom prst="line">
              <a:avLst/>
            </a:prstGeom>
            <a:grpFill/>
            <a:ln w="12700">
              <a:solidFill>
                <a:schemeClr val="tx1"/>
              </a:solidFill>
              <a:round/>
              <a:headEnd/>
              <a:tailEnd/>
            </a:ln>
            <a:effectLst>
              <a:outerShdw dist="28398" dir="1593903" algn="ctr" rotWithShape="0">
                <a:srgbClr val="000000"/>
              </a:outerShdw>
            </a:effectLst>
          </p:spPr>
          <p:txBody>
            <a:bodyPr wrap="none" anchor="ctr"/>
            <a:lstStyle/>
            <a:p>
              <a:endParaRPr lang="en-US"/>
            </a:p>
          </p:txBody>
        </p:sp>
        <p:sp>
          <p:nvSpPr>
            <p:cNvPr id="33801" name="Line 9"/>
            <p:cNvSpPr>
              <a:spLocks noChangeShapeType="1"/>
            </p:cNvSpPr>
            <p:nvPr/>
          </p:nvSpPr>
          <p:spPr bwMode="auto">
            <a:xfrm>
              <a:off x="3303" y="3253"/>
              <a:ext cx="0" cy="64"/>
            </a:xfrm>
            <a:prstGeom prst="line">
              <a:avLst/>
            </a:prstGeom>
            <a:grpFill/>
            <a:ln w="12700">
              <a:solidFill>
                <a:schemeClr val="tx1"/>
              </a:solidFill>
              <a:round/>
              <a:headEnd/>
              <a:tailEnd/>
            </a:ln>
            <a:effectLst>
              <a:outerShdw dist="28398" dir="1593903" algn="ctr" rotWithShape="0">
                <a:srgbClr val="000000"/>
              </a:outerShdw>
            </a:effectLst>
          </p:spPr>
          <p:txBody>
            <a:bodyPr wrap="none" anchor="ctr"/>
            <a:lstStyle/>
            <a:p>
              <a:endParaRPr lang="en-US"/>
            </a:p>
          </p:txBody>
        </p:sp>
        <p:sp>
          <p:nvSpPr>
            <p:cNvPr id="33802" name="Line 10"/>
            <p:cNvSpPr>
              <a:spLocks noChangeShapeType="1"/>
            </p:cNvSpPr>
            <p:nvPr/>
          </p:nvSpPr>
          <p:spPr bwMode="auto">
            <a:xfrm>
              <a:off x="4035" y="3253"/>
              <a:ext cx="0" cy="64"/>
            </a:xfrm>
            <a:prstGeom prst="line">
              <a:avLst/>
            </a:prstGeom>
            <a:grpFill/>
            <a:ln w="12700">
              <a:solidFill>
                <a:schemeClr val="tx1"/>
              </a:solidFill>
              <a:round/>
              <a:headEnd/>
              <a:tailEnd/>
            </a:ln>
            <a:effectLst>
              <a:outerShdw dist="28398" dir="1593903" algn="ctr" rotWithShape="0">
                <a:srgbClr val="000000"/>
              </a:outerShdw>
            </a:effectLst>
          </p:spPr>
          <p:txBody>
            <a:bodyPr wrap="none" anchor="ctr"/>
            <a:lstStyle/>
            <a:p>
              <a:endParaRPr lang="en-US"/>
            </a:p>
          </p:txBody>
        </p:sp>
        <p:sp>
          <p:nvSpPr>
            <p:cNvPr id="33808" name="Line 16"/>
            <p:cNvSpPr>
              <a:spLocks noChangeShapeType="1"/>
            </p:cNvSpPr>
            <p:nvPr/>
          </p:nvSpPr>
          <p:spPr bwMode="auto">
            <a:xfrm>
              <a:off x="1839" y="3253"/>
              <a:ext cx="0" cy="64"/>
            </a:xfrm>
            <a:prstGeom prst="line">
              <a:avLst/>
            </a:prstGeom>
            <a:grpFill/>
            <a:ln w="12700">
              <a:solidFill>
                <a:schemeClr val="tx1"/>
              </a:solidFill>
              <a:round/>
              <a:headEnd/>
              <a:tailEnd/>
            </a:ln>
            <a:effectLst>
              <a:outerShdw dist="28398" dir="1593903" algn="ctr" rotWithShape="0">
                <a:srgbClr val="000000"/>
              </a:outerShdw>
            </a:effectLst>
          </p:spPr>
          <p:txBody>
            <a:bodyPr wrap="none" anchor="ctr"/>
            <a:lstStyle/>
            <a:p>
              <a:endParaRPr lang="en-US"/>
            </a:p>
          </p:txBody>
        </p:sp>
        <p:sp>
          <p:nvSpPr>
            <p:cNvPr id="33838" name="Line 46"/>
            <p:cNvSpPr>
              <a:spLocks noChangeShapeType="1"/>
            </p:cNvSpPr>
            <p:nvPr/>
          </p:nvSpPr>
          <p:spPr bwMode="auto">
            <a:xfrm>
              <a:off x="4763" y="3253"/>
              <a:ext cx="0" cy="64"/>
            </a:xfrm>
            <a:prstGeom prst="line">
              <a:avLst/>
            </a:prstGeom>
            <a:grpFill/>
            <a:ln w="12700">
              <a:solidFill>
                <a:schemeClr val="tx1"/>
              </a:solidFill>
              <a:round/>
              <a:headEnd/>
              <a:tailEnd/>
            </a:ln>
            <a:effectLst>
              <a:outerShdw dist="28398" dir="1593903" algn="ctr" rotWithShape="0">
                <a:srgbClr val="000000"/>
              </a:outerShdw>
            </a:effectLst>
          </p:spPr>
          <p:txBody>
            <a:bodyPr wrap="none" anchor="ctr"/>
            <a:lstStyle/>
            <a:p>
              <a:endParaRPr lang="en-US"/>
            </a:p>
          </p:txBody>
        </p:sp>
      </p:grpSp>
      <p:grpSp>
        <p:nvGrpSpPr>
          <p:cNvPr id="33841" name="Group 49"/>
          <p:cNvGrpSpPr>
            <a:grpSpLocks/>
          </p:cNvGrpSpPr>
          <p:nvPr/>
        </p:nvGrpSpPr>
        <p:grpSpPr bwMode="auto">
          <a:xfrm>
            <a:off x="3027792" y="5128062"/>
            <a:ext cx="6536988" cy="477838"/>
            <a:chOff x="1734" y="3312"/>
            <a:chExt cx="3096" cy="301"/>
          </a:xfrm>
          <a:noFill/>
          <a:effectLst/>
        </p:grpSpPr>
        <p:sp>
          <p:nvSpPr>
            <p:cNvPr id="33804" name="Rectangle 12"/>
            <p:cNvSpPr>
              <a:spLocks noChangeArrowheads="1"/>
            </p:cNvSpPr>
            <p:nvPr/>
          </p:nvSpPr>
          <p:spPr bwMode="auto">
            <a:xfrm>
              <a:off x="2478" y="3312"/>
              <a:ext cx="168" cy="289"/>
            </a:xfrm>
            <a:prstGeom prst="rect">
              <a:avLst/>
            </a:prstGeom>
            <a:grpFill/>
            <a:ln w="12700">
              <a:noFill/>
              <a:miter lim="800000"/>
              <a:headEnd/>
              <a:tailEnd/>
            </a:ln>
            <a:effectLst/>
          </p:spPr>
          <p:txBody>
            <a:bodyPr wrap="none" lIns="90488" tIns="44450" rIns="90488" bIns="44450">
              <a:spAutoFit/>
            </a:bodyPr>
            <a:lstStyle/>
            <a:p>
              <a:pPr algn="l"/>
              <a:r>
                <a:rPr lang="en-US" sz="2400">
                  <a:solidFill>
                    <a:srgbClr val="000000"/>
                  </a:solidFill>
                  <a:effectLst/>
                  <a:latin typeface="Arial" panose="020B0604020202020204" pitchFamily="34" charset="0"/>
                  <a:cs typeface="Arial" panose="020B0604020202020204" pitchFamily="34" charset="0"/>
                </a:rPr>
                <a:t>1</a:t>
              </a:r>
            </a:p>
          </p:txBody>
        </p:sp>
        <p:sp>
          <p:nvSpPr>
            <p:cNvPr id="33805" name="Rectangle 13"/>
            <p:cNvSpPr>
              <a:spLocks noChangeArrowheads="1"/>
            </p:cNvSpPr>
            <p:nvPr/>
          </p:nvSpPr>
          <p:spPr bwMode="auto">
            <a:xfrm>
              <a:off x="3198" y="3324"/>
              <a:ext cx="168" cy="289"/>
            </a:xfrm>
            <a:prstGeom prst="rect">
              <a:avLst/>
            </a:prstGeom>
            <a:grpFill/>
            <a:ln w="12700">
              <a:noFill/>
              <a:miter lim="800000"/>
              <a:headEnd/>
              <a:tailEnd/>
            </a:ln>
            <a:effectLst/>
          </p:spPr>
          <p:txBody>
            <a:bodyPr wrap="none" lIns="90488" tIns="44450" rIns="90488" bIns="44450">
              <a:spAutoFit/>
            </a:bodyPr>
            <a:lstStyle/>
            <a:p>
              <a:pPr algn="l"/>
              <a:r>
                <a:rPr lang="en-US" sz="2400">
                  <a:solidFill>
                    <a:srgbClr val="000000"/>
                  </a:solidFill>
                  <a:effectLst/>
                  <a:latin typeface="Arial" panose="020B0604020202020204" pitchFamily="34" charset="0"/>
                  <a:cs typeface="Arial" panose="020B0604020202020204" pitchFamily="34" charset="0"/>
                </a:rPr>
                <a:t>2</a:t>
              </a:r>
            </a:p>
          </p:txBody>
        </p:sp>
        <p:sp>
          <p:nvSpPr>
            <p:cNvPr id="33806" name="Rectangle 14"/>
            <p:cNvSpPr>
              <a:spLocks noChangeArrowheads="1"/>
            </p:cNvSpPr>
            <p:nvPr/>
          </p:nvSpPr>
          <p:spPr bwMode="auto">
            <a:xfrm>
              <a:off x="3942" y="3324"/>
              <a:ext cx="168" cy="289"/>
            </a:xfrm>
            <a:prstGeom prst="rect">
              <a:avLst/>
            </a:prstGeom>
            <a:grpFill/>
            <a:ln w="12700">
              <a:noFill/>
              <a:miter lim="800000"/>
              <a:headEnd/>
              <a:tailEnd/>
            </a:ln>
            <a:effectLst/>
          </p:spPr>
          <p:txBody>
            <a:bodyPr wrap="none" lIns="90488" tIns="44450" rIns="90488" bIns="44450">
              <a:spAutoFit/>
            </a:bodyPr>
            <a:lstStyle/>
            <a:p>
              <a:pPr algn="l"/>
              <a:r>
                <a:rPr lang="en-US" sz="2400">
                  <a:solidFill>
                    <a:srgbClr val="000000"/>
                  </a:solidFill>
                  <a:effectLst/>
                  <a:latin typeface="Arial" panose="020B0604020202020204" pitchFamily="34" charset="0"/>
                  <a:cs typeface="Arial" panose="020B0604020202020204" pitchFamily="34" charset="0"/>
                </a:rPr>
                <a:t>3</a:t>
              </a:r>
            </a:p>
          </p:txBody>
        </p:sp>
        <p:sp>
          <p:nvSpPr>
            <p:cNvPr id="33809" name="Rectangle 17"/>
            <p:cNvSpPr>
              <a:spLocks noChangeArrowheads="1"/>
            </p:cNvSpPr>
            <p:nvPr/>
          </p:nvSpPr>
          <p:spPr bwMode="auto">
            <a:xfrm>
              <a:off x="1734" y="3324"/>
              <a:ext cx="168" cy="289"/>
            </a:xfrm>
            <a:prstGeom prst="rect">
              <a:avLst/>
            </a:prstGeom>
            <a:grpFill/>
            <a:ln w="12700">
              <a:noFill/>
              <a:miter lim="800000"/>
              <a:headEnd/>
              <a:tailEnd/>
            </a:ln>
            <a:effectLst/>
          </p:spPr>
          <p:txBody>
            <a:bodyPr wrap="none" lIns="90488" tIns="44450" rIns="90488" bIns="44450">
              <a:spAutoFit/>
            </a:bodyPr>
            <a:lstStyle/>
            <a:p>
              <a:pPr algn="l"/>
              <a:r>
                <a:rPr lang="en-US" sz="2400">
                  <a:solidFill>
                    <a:srgbClr val="000000"/>
                  </a:solidFill>
                  <a:effectLst/>
                  <a:latin typeface="Arial" panose="020B0604020202020204" pitchFamily="34" charset="0"/>
                  <a:cs typeface="Arial" panose="020B0604020202020204" pitchFamily="34" charset="0"/>
                </a:rPr>
                <a:t>0</a:t>
              </a:r>
            </a:p>
          </p:txBody>
        </p:sp>
        <p:sp>
          <p:nvSpPr>
            <p:cNvPr id="33839" name="Rectangle 47"/>
            <p:cNvSpPr>
              <a:spLocks noChangeArrowheads="1"/>
            </p:cNvSpPr>
            <p:nvPr/>
          </p:nvSpPr>
          <p:spPr bwMode="auto">
            <a:xfrm>
              <a:off x="4662" y="3324"/>
              <a:ext cx="168" cy="289"/>
            </a:xfrm>
            <a:prstGeom prst="rect">
              <a:avLst/>
            </a:prstGeom>
            <a:grpFill/>
            <a:ln w="12700">
              <a:noFill/>
              <a:miter lim="800000"/>
              <a:headEnd/>
              <a:tailEnd/>
            </a:ln>
            <a:effectLst/>
          </p:spPr>
          <p:txBody>
            <a:bodyPr wrap="none" lIns="90488" tIns="44450" rIns="90488" bIns="44450">
              <a:spAutoFit/>
            </a:bodyPr>
            <a:lstStyle/>
            <a:p>
              <a:pPr algn="l"/>
              <a:r>
                <a:rPr lang="en-US" sz="2400">
                  <a:solidFill>
                    <a:srgbClr val="000000"/>
                  </a:solidFill>
                  <a:effectLst/>
                  <a:latin typeface="Arial" panose="020B0604020202020204" pitchFamily="34" charset="0"/>
                  <a:cs typeface="Arial" panose="020B0604020202020204" pitchFamily="34" charset="0"/>
                </a:rPr>
                <a:t>4</a:t>
              </a:r>
            </a:p>
          </p:txBody>
        </p:sp>
      </p:grpSp>
      <p:sp>
        <p:nvSpPr>
          <p:cNvPr id="33861" name="Oval 69"/>
          <p:cNvSpPr>
            <a:spLocks noChangeArrowheads="1"/>
          </p:cNvSpPr>
          <p:nvPr/>
        </p:nvSpPr>
        <p:spPr bwMode="auto">
          <a:xfrm>
            <a:off x="7789068" y="2227695"/>
            <a:ext cx="196362" cy="147637"/>
          </a:xfrm>
          <a:prstGeom prst="ellipse">
            <a:avLst/>
          </a:prstGeom>
          <a:noFill/>
          <a:ln w="12700">
            <a:solidFill>
              <a:srgbClr val="000000"/>
            </a:solidFill>
            <a:round/>
            <a:headEnd/>
            <a:tailEnd/>
          </a:ln>
          <a:effectLst/>
        </p:spPr>
        <p:txBody>
          <a:bodyPr wrap="none" anchor="ctr"/>
          <a:lstStyle/>
          <a:p>
            <a:endParaRPr lang="en-US"/>
          </a:p>
        </p:txBody>
      </p:sp>
      <p:sp>
        <p:nvSpPr>
          <p:cNvPr id="33862" name="Oval 70"/>
          <p:cNvSpPr>
            <a:spLocks noChangeArrowheads="1"/>
          </p:cNvSpPr>
          <p:nvPr/>
        </p:nvSpPr>
        <p:spPr bwMode="auto">
          <a:xfrm>
            <a:off x="4681042" y="3656445"/>
            <a:ext cx="196362" cy="147637"/>
          </a:xfrm>
          <a:prstGeom prst="ellipse">
            <a:avLst/>
          </a:prstGeom>
          <a:noFill/>
          <a:ln w="12700">
            <a:solidFill>
              <a:srgbClr val="000000"/>
            </a:solidFill>
            <a:round/>
            <a:headEnd/>
            <a:tailEnd/>
          </a:ln>
          <a:effectLst/>
        </p:spPr>
        <p:txBody>
          <a:bodyPr wrap="none" anchor="ctr"/>
          <a:lstStyle/>
          <a:p>
            <a:endParaRPr lang="en-US"/>
          </a:p>
        </p:txBody>
      </p:sp>
      <p:sp>
        <p:nvSpPr>
          <p:cNvPr id="33863" name="Oval 71"/>
          <p:cNvSpPr>
            <a:spLocks noChangeArrowheads="1"/>
          </p:cNvSpPr>
          <p:nvPr/>
        </p:nvSpPr>
        <p:spPr bwMode="auto">
          <a:xfrm>
            <a:off x="6239278" y="3294495"/>
            <a:ext cx="196362" cy="147637"/>
          </a:xfrm>
          <a:prstGeom prst="ellipse">
            <a:avLst/>
          </a:prstGeom>
          <a:noFill/>
          <a:ln w="12700">
            <a:solidFill>
              <a:srgbClr val="000000"/>
            </a:solidFill>
            <a:round/>
            <a:headEnd/>
            <a:tailEnd/>
          </a:ln>
          <a:effectLst/>
        </p:spPr>
        <p:txBody>
          <a:bodyPr wrap="none" anchor="ctr"/>
          <a:lstStyle/>
          <a:p>
            <a:endParaRPr lang="en-US"/>
          </a:p>
        </p:txBody>
      </p:sp>
      <p:cxnSp>
        <p:nvCxnSpPr>
          <p:cNvPr id="3" name="Straight Connector 2"/>
          <p:cNvCxnSpPr/>
          <p:nvPr/>
        </p:nvCxnSpPr>
        <p:spPr bwMode="auto">
          <a:xfrm flipV="1">
            <a:off x="4777111" y="2584088"/>
            <a:ext cx="3108025" cy="1072356"/>
          </a:xfrm>
          <a:prstGeom prst="line">
            <a:avLst/>
          </a:prstGeom>
          <a:solidFill>
            <a:schemeClr val="accent1"/>
          </a:solidFill>
          <a:ln w="38100" cap="flat" cmpd="sng" algn="ctr">
            <a:solidFill>
              <a:srgbClr val="C00000"/>
            </a:solidFill>
            <a:prstDash val="solid"/>
            <a:round/>
            <a:headEnd type="none" w="med" len="med"/>
            <a:tailEnd type="none" w="med" len="med"/>
          </a:ln>
          <a:effectLst/>
        </p:spPr>
      </p:cxnSp>
      <p:sp>
        <p:nvSpPr>
          <p:cNvPr id="2" name="Slide Number Placeholder 1"/>
          <p:cNvSpPr>
            <a:spLocks noGrp="1"/>
          </p:cNvSpPr>
          <p:nvPr>
            <p:ph type="sldNum" sz="quarter" idx="12"/>
          </p:nvPr>
        </p:nvSpPr>
        <p:spPr/>
        <p:txBody>
          <a:bodyPr/>
          <a:lstStyle/>
          <a:p>
            <a:fld id="{949EBC64-41CB-41B8-B6DF-9B1367312BD4}" type="slidenum">
              <a:rPr lang="en-US" smtClean="0"/>
              <a:t>53</a:t>
            </a:fld>
            <a:endParaRPr lang="en-US"/>
          </a:p>
        </p:txBody>
      </p:sp>
    </p:spTree>
    <p:extLst>
      <p:ext uri="{BB962C8B-B14F-4D97-AF65-F5344CB8AC3E}">
        <p14:creationId xmlns:p14="http://schemas.microsoft.com/office/powerpoint/2010/main" val="3267224087"/>
      </p:ext>
    </p:extLst>
  </p:cSld>
  <p:clrMapOvr>
    <a:masterClrMapping/>
  </p:clrMapOvr>
  <p:transition>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ChangeArrowheads="1"/>
          </p:cNvSpPr>
          <p:nvPr/>
        </p:nvSpPr>
        <p:spPr bwMode="auto">
          <a:xfrm>
            <a:off x="834016" y="1114878"/>
            <a:ext cx="10337562" cy="566738"/>
          </a:xfrm>
          <a:prstGeom prst="rect">
            <a:avLst/>
          </a:prstGeom>
          <a:noFill/>
          <a:ln w="12700">
            <a:noFill/>
            <a:miter lim="800000"/>
            <a:headEnd/>
            <a:tailEnd/>
          </a:ln>
          <a:effectLst/>
        </p:spPr>
        <p:txBody>
          <a:bodyPr wrap="square" lIns="90488" tIns="44450" rIns="90488" bIns="44450"/>
          <a:lstStyle/>
          <a:p>
            <a:pPr marL="342900" indent="-342900" algn="l">
              <a:spcBef>
                <a:spcPct val="20000"/>
              </a:spcBef>
              <a:buFont typeface="Arial" panose="020B0604020202020204" pitchFamily="34" charset="0"/>
              <a:buChar char="•"/>
            </a:pPr>
            <a:r>
              <a:rPr lang="en-US" sz="2400" dirty="0">
                <a:solidFill>
                  <a:srgbClr val="000000"/>
                </a:solidFill>
                <a:effectLst/>
                <a:latin typeface="+mn-lt"/>
                <a:cs typeface="Arial" panose="020B0604020202020204" pitchFamily="34" charset="0"/>
              </a:rPr>
              <a:t>Insights Gained from </a:t>
            </a:r>
            <a:r>
              <a:rPr lang="en-US" sz="2400">
                <a:solidFill>
                  <a:srgbClr val="000000"/>
                </a:solidFill>
                <a:effectLst/>
                <a:latin typeface="+mn-lt"/>
                <a:cs typeface="Arial" panose="020B0604020202020204" pitchFamily="34" charset="0"/>
              </a:rPr>
              <a:t>the </a:t>
            </a:r>
            <a:r>
              <a:rPr lang="en-US" sz="2400" dirty="0">
                <a:solidFill>
                  <a:srgbClr val="000000"/>
                </a:solidFill>
                <a:effectLst/>
                <a:latin typeface="+mn-lt"/>
                <a:cs typeface="Arial" panose="020B0604020202020204" pitchFamily="34" charset="0"/>
              </a:rPr>
              <a:t>preceding</a:t>
            </a:r>
            <a:r>
              <a:rPr lang="en-US" sz="2400">
                <a:solidFill>
                  <a:srgbClr val="000000"/>
                </a:solidFill>
                <a:effectLst/>
                <a:latin typeface="+mn-lt"/>
                <a:cs typeface="Arial" panose="020B0604020202020204" pitchFamily="34" charset="0"/>
              </a:rPr>
              <a:t> Scatter </a:t>
            </a:r>
            <a:r>
              <a:rPr lang="en-US" sz="2400" dirty="0">
                <a:solidFill>
                  <a:srgbClr val="000000"/>
                </a:solidFill>
                <a:effectLst/>
                <a:latin typeface="+mn-lt"/>
                <a:cs typeface="Arial" panose="020B0604020202020204" pitchFamily="34" charset="0"/>
              </a:rPr>
              <a:t>Diagram</a:t>
            </a:r>
          </a:p>
        </p:txBody>
      </p:sp>
      <p:sp>
        <p:nvSpPr>
          <p:cNvPr id="286726" name="Rectangle 6"/>
          <p:cNvSpPr>
            <a:spLocks noChangeArrowheads="1"/>
          </p:cNvSpPr>
          <p:nvPr/>
        </p:nvSpPr>
        <p:spPr bwMode="auto">
          <a:xfrm>
            <a:off x="1152841" y="2957886"/>
            <a:ext cx="10096859" cy="100965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The relationship is </a:t>
            </a:r>
            <a:r>
              <a:rPr lang="en-US" sz="2400" u="sng" dirty="0">
                <a:solidFill>
                  <a:srgbClr val="000000"/>
                </a:solidFill>
                <a:effectLst/>
                <a:latin typeface="+mn-lt"/>
                <a:cs typeface="Arial" panose="020B0604020202020204" pitchFamily="34" charset="0"/>
              </a:rPr>
              <a:t>not perfect</a:t>
            </a:r>
            <a:r>
              <a:rPr lang="en-US" sz="2400" dirty="0">
                <a:solidFill>
                  <a:srgbClr val="000000"/>
                </a:solidFill>
                <a:effectLst/>
                <a:latin typeface="+mn-lt"/>
                <a:cs typeface="Arial" panose="020B0604020202020204" pitchFamily="34" charset="0"/>
              </a:rPr>
              <a:t>; all plotted points in the scatter diagram are not on a straight line.</a:t>
            </a:r>
          </a:p>
        </p:txBody>
      </p:sp>
      <p:sp>
        <p:nvSpPr>
          <p:cNvPr id="286727" name="Rectangle 7"/>
          <p:cNvSpPr>
            <a:spLocks noChangeArrowheads="1"/>
          </p:cNvSpPr>
          <p:nvPr/>
        </p:nvSpPr>
        <p:spPr bwMode="auto">
          <a:xfrm>
            <a:off x="1152841" y="2509446"/>
            <a:ext cx="10337562" cy="47625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Higher points scored are associated with a higher number of interceptions.</a:t>
            </a:r>
          </a:p>
        </p:txBody>
      </p:sp>
      <p:sp>
        <p:nvSpPr>
          <p:cNvPr id="286728" name="Rectangle 8"/>
          <p:cNvSpPr>
            <a:spLocks noChangeArrowheads="1"/>
          </p:cNvSpPr>
          <p:nvPr/>
        </p:nvSpPr>
        <p:spPr bwMode="auto">
          <a:xfrm>
            <a:off x="1178178" y="1476630"/>
            <a:ext cx="9993400" cy="1032816"/>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The scatter diagram indicates a positive relationship between the number of interceptions and the number of points scored.</a:t>
            </a:r>
          </a:p>
        </p:txBody>
      </p:sp>
      <p:sp>
        <p:nvSpPr>
          <p:cNvPr id="286729" name="Rectangle 9"/>
          <p:cNvSpPr>
            <a:spLocks noChangeArrowheads="1"/>
          </p:cNvSpPr>
          <p:nvPr/>
        </p:nvSpPr>
        <p:spPr bwMode="auto">
          <a:xfrm>
            <a:off x="912138" y="461641"/>
            <a:ext cx="10337562" cy="81438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Example:  Panthers Football Team</a:t>
            </a:r>
          </a:p>
        </p:txBody>
      </p:sp>
      <p:sp>
        <p:nvSpPr>
          <p:cNvPr id="2" name="Slide Number Placeholder 1"/>
          <p:cNvSpPr>
            <a:spLocks noGrp="1"/>
          </p:cNvSpPr>
          <p:nvPr>
            <p:ph type="sldNum" sz="quarter" idx="12"/>
          </p:nvPr>
        </p:nvSpPr>
        <p:spPr/>
        <p:txBody>
          <a:bodyPr/>
          <a:lstStyle/>
          <a:p>
            <a:fld id="{949EBC64-41CB-41B8-B6DF-9B1367312BD4}" type="slidenum">
              <a:rPr lang="en-US" smtClean="0"/>
              <a:t>54</a:t>
            </a:fld>
            <a:endParaRPr lang="en-US"/>
          </a:p>
        </p:txBody>
      </p:sp>
    </p:spTree>
    <p:extLst>
      <p:ext uri="{BB962C8B-B14F-4D97-AF65-F5344CB8AC3E}">
        <p14:creationId xmlns:p14="http://schemas.microsoft.com/office/powerpoint/2010/main" val="344777331"/>
      </p:ext>
    </p:extLst>
  </p:cSld>
  <p:clrMapOvr>
    <a:masterClrMapping/>
  </p:clrMapOvr>
  <p:transition>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912138" y="452226"/>
            <a:ext cx="10337562" cy="81438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Side-by-Side Bar Chart</a:t>
            </a:r>
          </a:p>
        </p:txBody>
      </p:sp>
      <p:sp>
        <p:nvSpPr>
          <p:cNvPr id="6" name="Rectangle 5"/>
          <p:cNvSpPr>
            <a:spLocks noChangeArrowheads="1"/>
          </p:cNvSpPr>
          <p:nvPr/>
        </p:nvSpPr>
        <p:spPr bwMode="auto">
          <a:xfrm>
            <a:off x="833686" y="2416032"/>
            <a:ext cx="10362899" cy="726989"/>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Each bar within a cluster represents one value of the second variable.</a:t>
            </a:r>
          </a:p>
        </p:txBody>
      </p:sp>
      <p:sp>
        <p:nvSpPr>
          <p:cNvPr id="7" name="Rectangle 6"/>
          <p:cNvSpPr>
            <a:spLocks noChangeArrowheads="1"/>
          </p:cNvSpPr>
          <p:nvPr/>
        </p:nvSpPr>
        <p:spPr bwMode="auto">
          <a:xfrm>
            <a:off x="833686" y="1929492"/>
            <a:ext cx="10337562" cy="632769"/>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Each cluster of bars represents one value of the first variable.</a:t>
            </a:r>
          </a:p>
        </p:txBody>
      </p:sp>
      <p:sp>
        <p:nvSpPr>
          <p:cNvPr id="8" name="Rectangle 7"/>
          <p:cNvSpPr>
            <a:spLocks noChangeArrowheads="1"/>
          </p:cNvSpPr>
          <p:nvPr/>
        </p:nvSpPr>
        <p:spPr bwMode="auto">
          <a:xfrm>
            <a:off x="833686" y="1017669"/>
            <a:ext cx="10413574" cy="1047750"/>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A </a:t>
            </a:r>
            <a:r>
              <a:rPr lang="en-US" sz="2400" u="sng" dirty="0">
                <a:solidFill>
                  <a:srgbClr val="000000"/>
                </a:solidFill>
                <a:effectLst/>
                <a:latin typeface="+mn-lt"/>
                <a:cs typeface="Arial" panose="020B0604020202020204" pitchFamily="34" charset="0"/>
              </a:rPr>
              <a:t>side-by-side bar chart</a:t>
            </a:r>
            <a:r>
              <a:rPr lang="en-US" sz="2400" dirty="0">
                <a:solidFill>
                  <a:srgbClr val="000000"/>
                </a:solidFill>
                <a:effectLst/>
                <a:latin typeface="+mn-lt"/>
                <a:cs typeface="Arial" panose="020B0604020202020204" pitchFamily="34" charset="0"/>
              </a:rPr>
              <a:t> is a graphical display for depicting multiple bar charts on the same display.</a:t>
            </a:r>
          </a:p>
        </p:txBody>
      </p:sp>
      <p:sp>
        <p:nvSpPr>
          <p:cNvPr id="3" name="Slide Number Placeholder 2"/>
          <p:cNvSpPr>
            <a:spLocks noGrp="1"/>
          </p:cNvSpPr>
          <p:nvPr>
            <p:ph type="sldNum" sz="quarter" idx="12"/>
          </p:nvPr>
        </p:nvSpPr>
        <p:spPr/>
        <p:txBody>
          <a:bodyPr/>
          <a:lstStyle/>
          <a:p>
            <a:fld id="{949EBC64-41CB-41B8-B6DF-9B1367312BD4}" type="slidenum">
              <a:rPr lang="en-US" smtClean="0"/>
              <a:t>55</a:t>
            </a:fld>
            <a:endParaRPr lang="en-US"/>
          </a:p>
        </p:txBody>
      </p:sp>
    </p:spTree>
    <p:extLst>
      <p:ext uri="{BB962C8B-B14F-4D97-AF65-F5344CB8AC3E}">
        <p14:creationId xmlns:p14="http://schemas.microsoft.com/office/powerpoint/2010/main" val="3418856284"/>
      </p:ext>
    </p:extLst>
  </p:cSld>
  <p:clrMapOvr>
    <a:masterClrMapping/>
  </p:clrMapOvr>
  <p:transition>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7017" y="1104393"/>
            <a:ext cx="9994069" cy="50245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9"/>
          <p:cNvSpPr>
            <a:spLocks noChangeArrowheads="1"/>
          </p:cNvSpPr>
          <p:nvPr/>
        </p:nvSpPr>
        <p:spPr bwMode="auto">
          <a:xfrm>
            <a:off x="912138" y="455757"/>
            <a:ext cx="10337562" cy="81438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Side-by-Side Bar Chart</a:t>
            </a:r>
          </a:p>
        </p:txBody>
      </p:sp>
      <p:sp>
        <p:nvSpPr>
          <p:cNvPr id="63" name="Line 6"/>
          <p:cNvSpPr>
            <a:spLocks noChangeShapeType="1"/>
          </p:cNvSpPr>
          <p:nvPr/>
        </p:nvSpPr>
        <p:spPr bwMode="auto">
          <a:xfrm flipH="1" flipV="1">
            <a:off x="2380158" y="1756613"/>
            <a:ext cx="0" cy="386080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64" name="Rectangle 30"/>
          <p:cNvSpPr>
            <a:spLocks noChangeArrowheads="1"/>
          </p:cNvSpPr>
          <p:nvPr/>
        </p:nvSpPr>
        <p:spPr bwMode="auto">
          <a:xfrm>
            <a:off x="2593414" y="5671389"/>
            <a:ext cx="1112485"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Colonial</a:t>
            </a:r>
          </a:p>
        </p:txBody>
      </p:sp>
      <p:sp>
        <p:nvSpPr>
          <p:cNvPr id="66" name="Rectangle 32"/>
          <p:cNvSpPr>
            <a:spLocks noChangeArrowheads="1"/>
          </p:cNvSpPr>
          <p:nvPr/>
        </p:nvSpPr>
        <p:spPr bwMode="auto">
          <a:xfrm>
            <a:off x="4615569" y="5671389"/>
            <a:ext cx="610746"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Log</a:t>
            </a:r>
          </a:p>
        </p:txBody>
      </p:sp>
      <p:sp>
        <p:nvSpPr>
          <p:cNvPr id="67" name="Rectangle 33"/>
          <p:cNvSpPr>
            <a:spLocks noChangeArrowheads="1"/>
          </p:cNvSpPr>
          <p:nvPr/>
        </p:nvSpPr>
        <p:spPr bwMode="auto">
          <a:xfrm>
            <a:off x="5939604" y="5695201"/>
            <a:ext cx="1452322" cy="366767"/>
          </a:xfrm>
          <a:prstGeom prst="rect">
            <a:avLst/>
          </a:prstGeom>
          <a:noFill/>
          <a:ln w="12700">
            <a:noFill/>
            <a:miter lim="800000"/>
            <a:headEnd/>
            <a:tailEnd/>
          </a:ln>
          <a:effectLst/>
        </p:spPr>
        <p:txBody>
          <a:bodyPr wrap="none" lIns="90488" tIns="44450" rIns="90488" bIns="44450">
            <a:spAutoFit/>
          </a:bodyPr>
          <a:lstStyle/>
          <a:p>
            <a:pPr>
              <a:lnSpc>
                <a:spcPct val="90000"/>
              </a:lnSpc>
              <a:defRPr/>
            </a:pPr>
            <a:r>
              <a:rPr lang="en-US" sz="2000" dirty="0">
                <a:solidFill>
                  <a:srgbClr val="000000"/>
                </a:solidFill>
                <a:effectLst/>
                <a:latin typeface="Arial" panose="020B0604020202020204" pitchFamily="34" charset="0"/>
                <a:cs typeface="Arial" panose="020B0604020202020204" pitchFamily="34" charset="0"/>
              </a:rPr>
              <a:t> Split-Level</a:t>
            </a:r>
          </a:p>
        </p:txBody>
      </p:sp>
      <p:sp>
        <p:nvSpPr>
          <p:cNvPr id="68" name="Rectangle 34"/>
          <p:cNvSpPr>
            <a:spLocks noChangeArrowheads="1"/>
          </p:cNvSpPr>
          <p:nvPr/>
        </p:nvSpPr>
        <p:spPr bwMode="auto">
          <a:xfrm>
            <a:off x="7663865" y="5669802"/>
            <a:ext cx="1179811"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A-Frame</a:t>
            </a:r>
          </a:p>
        </p:txBody>
      </p:sp>
      <p:sp>
        <p:nvSpPr>
          <p:cNvPr id="69" name="Rectangle 35"/>
          <p:cNvSpPr>
            <a:spLocks noChangeArrowheads="1"/>
          </p:cNvSpPr>
          <p:nvPr/>
        </p:nvSpPr>
        <p:spPr bwMode="auto">
          <a:xfrm rot="16200000">
            <a:off x="758200" y="3318380"/>
            <a:ext cx="1481176"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b="1" dirty="0">
                <a:solidFill>
                  <a:srgbClr val="000000"/>
                </a:solidFill>
                <a:effectLst/>
                <a:latin typeface="Arial" panose="020B0604020202020204" pitchFamily="34" charset="0"/>
                <a:cs typeface="Arial" panose="020B0604020202020204" pitchFamily="34" charset="0"/>
              </a:rPr>
              <a:t>Frequency</a:t>
            </a:r>
          </a:p>
        </p:txBody>
      </p:sp>
      <p:sp>
        <p:nvSpPr>
          <p:cNvPr id="70" name="Rectangle 36"/>
          <p:cNvSpPr>
            <a:spLocks noChangeArrowheads="1"/>
          </p:cNvSpPr>
          <p:nvPr/>
        </p:nvSpPr>
        <p:spPr bwMode="auto">
          <a:xfrm>
            <a:off x="9394330" y="5409452"/>
            <a:ext cx="1578959"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b="1" dirty="0">
                <a:solidFill>
                  <a:srgbClr val="000000"/>
                </a:solidFill>
                <a:effectLst/>
                <a:latin typeface="Arial" panose="020B0604020202020204" pitchFamily="34" charset="0"/>
                <a:cs typeface="Arial" panose="020B0604020202020204" pitchFamily="34" charset="0"/>
              </a:rPr>
              <a:t>Home Style</a:t>
            </a:r>
          </a:p>
        </p:txBody>
      </p:sp>
      <p:grpSp>
        <p:nvGrpSpPr>
          <p:cNvPr id="84" name="Group 148"/>
          <p:cNvGrpSpPr>
            <a:grpSpLocks/>
          </p:cNvGrpSpPr>
          <p:nvPr/>
        </p:nvGrpSpPr>
        <p:grpSpPr bwMode="auto">
          <a:xfrm>
            <a:off x="2236581" y="1751851"/>
            <a:ext cx="270263" cy="3479800"/>
            <a:chOff x="1014" y="1027"/>
            <a:chExt cx="128" cy="2192"/>
          </a:xfrm>
        </p:grpSpPr>
        <p:grpSp>
          <p:nvGrpSpPr>
            <p:cNvPr id="85" name="Group 147"/>
            <p:cNvGrpSpPr>
              <a:grpSpLocks/>
            </p:cNvGrpSpPr>
            <p:nvPr/>
          </p:nvGrpSpPr>
          <p:grpSpPr bwMode="auto">
            <a:xfrm>
              <a:off x="1014" y="1271"/>
              <a:ext cx="128" cy="1948"/>
              <a:chOff x="1014" y="1271"/>
              <a:chExt cx="128" cy="1948"/>
            </a:xfrm>
          </p:grpSpPr>
          <p:sp>
            <p:nvSpPr>
              <p:cNvPr id="87" name="Line 7"/>
              <p:cNvSpPr>
                <a:spLocks noChangeShapeType="1"/>
              </p:cNvSpPr>
              <p:nvPr/>
            </p:nvSpPr>
            <p:spPr bwMode="auto">
              <a:xfrm>
                <a:off x="1021" y="3219"/>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88" name="Line 8"/>
              <p:cNvSpPr>
                <a:spLocks noChangeShapeType="1"/>
              </p:cNvSpPr>
              <p:nvPr/>
            </p:nvSpPr>
            <p:spPr bwMode="auto">
              <a:xfrm>
                <a:off x="1021" y="2980"/>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89" name="Line 9"/>
              <p:cNvSpPr>
                <a:spLocks noChangeShapeType="1"/>
              </p:cNvSpPr>
              <p:nvPr/>
            </p:nvSpPr>
            <p:spPr bwMode="auto">
              <a:xfrm>
                <a:off x="1021" y="2736"/>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90" name="Line 10"/>
              <p:cNvSpPr>
                <a:spLocks noChangeShapeType="1"/>
              </p:cNvSpPr>
              <p:nvPr/>
            </p:nvSpPr>
            <p:spPr bwMode="auto">
              <a:xfrm>
                <a:off x="1021" y="2490"/>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91" name="Line 11"/>
              <p:cNvSpPr>
                <a:spLocks noChangeShapeType="1"/>
              </p:cNvSpPr>
              <p:nvPr/>
            </p:nvSpPr>
            <p:spPr bwMode="auto">
              <a:xfrm>
                <a:off x="1021" y="2247"/>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92" name="Line 12"/>
              <p:cNvSpPr>
                <a:spLocks noChangeShapeType="1"/>
              </p:cNvSpPr>
              <p:nvPr/>
            </p:nvSpPr>
            <p:spPr bwMode="auto">
              <a:xfrm>
                <a:off x="1021" y="2002"/>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93" name="Line 13"/>
              <p:cNvSpPr>
                <a:spLocks noChangeShapeType="1"/>
              </p:cNvSpPr>
              <p:nvPr/>
            </p:nvSpPr>
            <p:spPr bwMode="auto">
              <a:xfrm>
                <a:off x="1021" y="1758"/>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94" name="Line 14"/>
              <p:cNvSpPr>
                <a:spLocks noChangeShapeType="1"/>
              </p:cNvSpPr>
              <p:nvPr/>
            </p:nvSpPr>
            <p:spPr bwMode="auto">
              <a:xfrm>
                <a:off x="1014" y="1517"/>
                <a:ext cx="122"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95" name="Line 15"/>
              <p:cNvSpPr>
                <a:spLocks noChangeShapeType="1"/>
              </p:cNvSpPr>
              <p:nvPr/>
            </p:nvSpPr>
            <p:spPr bwMode="auto">
              <a:xfrm>
                <a:off x="1021" y="1271"/>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grpSp>
        <p:sp>
          <p:nvSpPr>
            <p:cNvPr id="86" name="Line 144"/>
            <p:cNvSpPr>
              <a:spLocks noChangeShapeType="1"/>
            </p:cNvSpPr>
            <p:nvPr/>
          </p:nvSpPr>
          <p:spPr bwMode="auto">
            <a:xfrm>
              <a:off x="1021" y="1027"/>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grpSp>
      <p:grpSp>
        <p:nvGrpSpPr>
          <p:cNvPr id="96" name="Group 152"/>
          <p:cNvGrpSpPr>
            <a:grpSpLocks/>
          </p:cNvGrpSpPr>
          <p:nvPr/>
        </p:nvGrpSpPr>
        <p:grpSpPr bwMode="auto">
          <a:xfrm>
            <a:off x="1643276" y="1580402"/>
            <a:ext cx="515192" cy="3849687"/>
            <a:chOff x="727" y="919"/>
            <a:chExt cx="244" cy="2425"/>
          </a:xfrm>
          <a:effectLst/>
        </p:grpSpPr>
        <p:grpSp>
          <p:nvGrpSpPr>
            <p:cNvPr id="97" name="Group 151"/>
            <p:cNvGrpSpPr>
              <a:grpSpLocks/>
            </p:cNvGrpSpPr>
            <p:nvPr/>
          </p:nvGrpSpPr>
          <p:grpSpPr bwMode="auto">
            <a:xfrm>
              <a:off x="727" y="1159"/>
              <a:ext cx="244" cy="2185"/>
              <a:chOff x="727" y="1159"/>
              <a:chExt cx="244" cy="2185"/>
            </a:xfrm>
          </p:grpSpPr>
          <p:sp>
            <p:nvSpPr>
              <p:cNvPr id="99" name="Rectangle 16"/>
              <p:cNvSpPr>
                <a:spLocks noChangeArrowheads="1"/>
              </p:cNvSpPr>
              <p:nvPr/>
            </p:nvSpPr>
            <p:spPr bwMode="auto">
              <a:xfrm>
                <a:off x="817" y="3094"/>
                <a:ext cx="154"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2</a:t>
                </a:r>
              </a:p>
            </p:txBody>
          </p:sp>
          <p:sp>
            <p:nvSpPr>
              <p:cNvPr id="100" name="Rectangle 17"/>
              <p:cNvSpPr>
                <a:spLocks noChangeArrowheads="1"/>
              </p:cNvSpPr>
              <p:nvPr/>
            </p:nvSpPr>
            <p:spPr bwMode="auto">
              <a:xfrm>
                <a:off x="817" y="2862"/>
                <a:ext cx="154"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4</a:t>
                </a:r>
              </a:p>
            </p:txBody>
          </p:sp>
          <p:sp>
            <p:nvSpPr>
              <p:cNvPr id="101" name="Rectangle 18"/>
              <p:cNvSpPr>
                <a:spLocks noChangeArrowheads="1"/>
              </p:cNvSpPr>
              <p:nvPr/>
            </p:nvSpPr>
            <p:spPr bwMode="auto">
              <a:xfrm>
                <a:off x="817" y="2633"/>
                <a:ext cx="154"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6</a:t>
                </a:r>
              </a:p>
            </p:txBody>
          </p:sp>
          <p:sp>
            <p:nvSpPr>
              <p:cNvPr id="102" name="Rectangle 19"/>
              <p:cNvSpPr>
                <a:spLocks noChangeArrowheads="1"/>
              </p:cNvSpPr>
              <p:nvPr/>
            </p:nvSpPr>
            <p:spPr bwMode="auto">
              <a:xfrm>
                <a:off x="817" y="2381"/>
                <a:ext cx="154"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8</a:t>
                </a:r>
              </a:p>
            </p:txBody>
          </p:sp>
          <p:sp>
            <p:nvSpPr>
              <p:cNvPr id="103" name="Rectangle 20"/>
              <p:cNvSpPr>
                <a:spLocks noChangeArrowheads="1"/>
              </p:cNvSpPr>
              <p:nvPr/>
            </p:nvSpPr>
            <p:spPr bwMode="auto">
              <a:xfrm>
                <a:off x="736" y="2136"/>
                <a:ext cx="222"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10</a:t>
                </a:r>
              </a:p>
            </p:txBody>
          </p:sp>
          <p:sp>
            <p:nvSpPr>
              <p:cNvPr id="104" name="Rectangle 21"/>
              <p:cNvSpPr>
                <a:spLocks noChangeArrowheads="1"/>
              </p:cNvSpPr>
              <p:nvPr/>
            </p:nvSpPr>
            <p:spPr bwMode="auto">
              <a:xfrm>
                <a:off x="737" y="1890"/>
                <a:ext cx="222"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12</a:t>
                </a:r>
              </a:p>
            </p:txBody>
          </p:sp>
          <p:sp>
            <p:nvSpPr>
              <p:cNvPr id="105" name="Rectangle 22"/>
              <p:cNvSpPr>
                <a:spLocks noChangeArrowheads="1"/>
              </p:cNvSpPr>
              <p:nvPr/>
            </p:nvSpPr>
            <p:spPr bwMode="auto">
              <a:xfrm>
                <a:off x="736" y="1649"/>
                <a:ext cx="222"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14</a:t>
                </a:r>
              </a:p>
            </p:txBody>
          </p:sp>
          <p:sp>
            <p:nvSpPr>
              <p:cNvPr id="106" name="Rectangle 23"/>
              <p:cNvSpPr>
                <a:spLocks noChangeArrowheads="1"/>
              </p:cNvSpPr>
              <p:nvPr/>
            </p:nvSpPr>
            <p:spPr bwMode="auto">
              <a:xfrm>
                <a:off x="732" y="1403"/>
                <a:ext cx="222"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16</a:t>
                </a:r>
              </a:p>
            </p:txBody>
          </p:sp>
          <p:sp>
            <p:nvSpPr>
              <p:cNvPr id="107" name="Rectangle 24"/>
              <p:cNvSpPr>
                <a:spLocks noChangeArrowheads="1"/>
              </p:cNvSpPr>
              <p:nvPr/>
            </p:nvSpPr>
            <p:spPr bwMode="auto">
              <a:xfrm>
                <a:off x="727" y="1159"/>
                <a:ext cx="222"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18</a:t>
                </a:r>
              </a:p>
            </p:txBody>
          </p:sp>
        </p:grpSp>
        <p:sp>
          <p:nvSpPr>
            <p:cNvPr id="98" name="Rectangle 146"/>
            <p:cNvSpPr>
              <a:spLocks noChangeArrowheads="1"/>
            </p:cNvSpPr>
            <p:nvPr/>
          </p:nvSpPr>
          <p:spPr bwMode="auto">
            <a:xfrm>
              <a:off x="727" y="919"/>
              <a:ext cx="222"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20</a:t>
              </a:r>
            </a:p>
          </p:txBody>
        </p:sp>
      </p:grpSp>
      <p:sp>
        <p:nvSpPr>
          <p:cNvPr id="108" name="Rectangle 141"/>
          <p:cNvSpPr>
            <a:spLocks noChangeArrowheads="1"/>
          </p:cNvSpPr>
          <p:nvPr/>
        </p:nvSpPr>
        <p:spPr bwMode="auto">
          <a:xfrm>
            <a:off x="3103731" y="1153821"/>
            <a:ext cx="5422153" cy="525461"/>
          </a:xfrm>
          <a:prstGeom prst="rect">
            <a:avLst/>
          </a:prstGeom>
          <a:noFill/>
          <a:ln w="12700">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defRPr/>
            </a:pPr>
            <a:r>
              <a:rPr lang="en-US" sz="2400" dirty="0">
                <a:solidFill>
                  <a:srgbClr val="000000"/>
                </a:solidFill>
                <a:effectLst/>
                <a:latin typeface="Arial" panose="020B0604020202020204" pitchFamily="34" charset="0"/>
                <a:cs typeface="Arial" panose="020B0604020202020204" pitchFamily="34" charset="0"/>
              </a:rPr>
              <a:t>Finger Lake Homes</a:t>
            </a:r>
          </a:p>
        </p:txBody>
      </p:sp>
      <p:sp>
        <p:nvSpPr>
          <p:cNvPr id="109" name="Rectangle 25"/>
          <p:cNvSpPr>
            <a:spLocks noChangeArrowheads="1"/>
          </p:cNvSpPr>
          <p:nvPr/>
        </p:nvSpPr>
        <p:spPr bwMode="auto">
          <a:xfrm>
            <a:off x="2560538" y="2148727"/>
            <a:ext cx="726332" cy="3475037"/>
          </a:xfrm>
          <a:prstGeom prst="rect">
            <a:avLst/>
          </a:prstGeom>
          <a:solidFill>
            <a:schemeClr val="bg1">
              <a:lumMod val="85000"/>
            </a:schemeClr>
          </a:solidFill>
          <a:ln w="12700">
            <a:solidFill>
              <a:schemeClr val="tx1"/>
            </a:solidFill>
            <a:miter lim="800000"/>
            <a:headEnd/>
            <a:tailEnd/>
          </a:ln>
          <a:effectLst/>
        </p:spPr>
        <p:txBody>
          <a:bodyPr wrap="none" anchor="ctr"/>
          <a:lstStyle/>
          <a:p>
            <a:pPr>
              <a:defRPr/>
            </a:pPr>
            <a:endParaRPr lang="en-US" dirty="0"/>
          </a:p>
        </p:txBody>
      </p:sp>
      <p:sp>
        <p:nvSpPr>
          <p:cNvPr id="110" name="Rectangle 26"/>
          <p:cNvSpPr>
            <a:spLocks noChangeArrowheads="1"/>
          </p:cNvSpPr>
          <p:nvPr/>
        </p:nvSpPr>
        <p:spPr bwMode="auto">
          <a:xfrm>
            <a:off x="3281152" y="3304427"/>
            <a:ext cx="748953" cy="2319337"/>
          </a:xfrm>
          <a:prstGeom prst="rect">
            <a:avLst/>
          </a:prstGeom>
          <a:solidFill>
            <a:schemeClr val="bg1">
              <a:lumMod val="65000"/>
            </a:schemeClr>
          </a:solidFill>
          <a:ln w="12700">
            <a:solidFill>
              <a:schemeClr val="tx1"/>
            </a:solidFill>
            <a:miter lim="800000"/>
            <a:headEnd/>
            <a:tailEnd/>
          </a:ln>
          <a:effectLst/>
        </p:spPr>
        <p:txBody>
          <a:bodyPr wrap="none" anchor="ctr"/>
          <a:lstStyle/>
          <a:p>
            <a:pPr>
              <a:defRPr/>
            </a:pPr>
            <a:endParaRPr lang="en-US" dirty="0"/>
          </a:p>
        </p:txBody>
      </p:sp>
      <p:sp>
        <p:nvSpPr>
          <p:cNvPr id="115" name="Line 5"/>
          <p:cNvSpPr>
            <a:spLocks noChangeShapeType="1"/>
          </p:cNvSpPr>
          <p:nvPr/>
        </p:nvSpPr>
        <p:spPr bwMode="auto">
          <a:xfrm>
            <a:off x="2375935" y="5626938"/>
            <a:ext cx="6826255"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123" name="Rectangle 25"/>
          <p:cNvSpPr>
            <a:spLocks noChangeArrowheads="1"/>
          </p:cNvSpPr>
          <p:nvPr/>
        </p:nvSpPr>
        <p:spPr bwMode="auto">
          <a:xfrm>
            <a:off x="4288261" y="4474414"/>
            <a:ext cx="726332" cy="1142096"/>
          </a:xfrm>
          <a:prstGeom prst="rect">
            <a:avLst/>
          </a:prstGeom>
          <a:solidFill>
            <a:schemeClr val="bg1">
              <a:lumMod val="85000"/>
            </a:schemeClr>
          </a:solidFill>
          <a:ln w="12700">
            <a:solidFill>
              <a:schemeClr val="tx1"/>
            </a:solidFill>
            <a:miter lim="800000"/>
            <a:headEnd/>
            <a:tailEnd/>
          </a:ln>
          <a:effectLst/>
        </p:spPr>
        <p:txBody>
          <a:bodyPr wrap="none" anchor="ctr"/>
          <a:lstStyle/>
          <a:p>
            <a:pPr>
              <a:defRPr/>
            </a:pPr>
            <a:endParaRPr lang="en-US" dirty="0"/>
          </a:p>
        </p:txBody>
      </p:sp>
      <p:sp>
        <p:nvSpPr>
          <p:cNvPr id="124" name="Rectangle 26"/>
          <p:cNvSpPr>
            <a:spLocks noChangeArrowheads="1"/>
          </p:cNvSpPr>
          <p:nvPr/>
        </p:nvSpPr>
        <p:spPr bwMode="auto">
          <a:xfrm>
            <a:off x="5008875" y="2912315"/>
            <a:ext cx="748953" cy="2704195"/>
          </a:xfrm>
          <a:prstGeom prst="rect">
            <a:avLst/>
          </a:prstGeom>
          <a:solidFill>
            <a:schemeClr val="bg1">
              <a:lumMod val="65000"/>
            </a:schemeClr>
          </a:solidFill>
          <a:ln w="12700">
            <a:solidFill>
              <a:schemeClr val="tx1"/>
            </a:solidFill>
            <a:miter lim="800000"/>
            <a:headEnd/>
            <a:tailEnd/>
          </a:ln>
          <a:effectLst/>
        </p:spPr>
        <p:txBody>
          <a:bodyPr wrap="none" anchor="ctr"/>
          <a:lstStyle/>
          <a:p>
            <a:pPr>
              <a:defRPr/>
            </a:pPr>
            <a:endParaRPr lang="en-US" dirty="0"/>
          </a:p>
        </p:txBody>
      </p:sp>
      <p:sp>
        <p:nvSpPr>
          <p:cNvPr id="125" name="Rectangle 25"/>
          <p:cNvSpPr>
            <a:spLocks noChangeArrowheads="1"/>
          </p:cNvSpPr>
          <p:nvPr/>
        </p:nvSpPr>
        <p:spPr bwMode="auto">
          <a:xfrm>
            <a:off x="5996680" y="1966391"/>
            <a:ext cx="726332" cy="3657379"/>
          </a:xfrm>
          <a:prstGeom prst="rect">
            <a:avLst/>
          </a:prstGeom>
          <a:solidFill>
            <a:schemeClr val="bg1">
              <a:lumMod val="85000"/>
            </a:schemeClr>
          </a:solidFill>
          <a:ln w="12700">
            <a:solidFill>
              <a:schemeClr val="tx1"/>
            </a:solidFill>
            <a:miter lim="800000"/>
            <a:headEnd/>
            <a:tailEnd/>
          </a:ln>
          <a:effectLst/>
        </p:spPr>
        <p:txBody>
          <a:bodyPr wrap="none" anchor="ctr"/>
          <a:lstStyle/>
          <a:p>
            <a:pPr>
              <a:defRPr/>
            </a:pPr>
            <a:endParaRPr lang="en-US" dirty="0"/>
          </a:p>
        </p:txBody>
      </p:sp>
      <p:sp>
        <p:nvSpPr>
          <p:cNvPr id="126" name="Rectangle 26"/>
          <p:cNvSpPr>
            <a:spLocks noChangeArrowheads="1"/>
          </p:cNvSpPr>
          <p:nvPr/>
        </p:nvSpPr>
        <p:spPr bwMode="auto">
          <a:xfrm>
            <a:off x="6717294" y="2544241"/>
            <a:ext cx="748953" cy="3079529"/>
          </a:xfrm>
          <a:prstGeom prst="rect">
            <a:avLst/>
          </a:prstGeom>
          <a:solidFill>
            <a:schemeClr val="bg1">
              <a:lumMod val="65000"/>
            </a:schemeClr>
          </a:solidFill>
          <a:ln w="12700">
            <a:solidFill>
              <a:schemeClr val="tx1"/>
            </a:solidFill>
            <a:miter lim="800000"/>
            <a:headEnd/>
            <a:tailEnd/>
          </a:ln>
          <a:effectLst/>
        </p:spPr>
        <p:txBody>
          <a:bodyPr wrap="none" anchor="ctr"/>
          <a:lstStyle/>
          <a:p>
            <a:pPr>
              <a:defRPr/>
            </a:pPr>
            <a:endParaRPr lang="en-US" dirty="0"/>
          </a:p>
        </p:txBody>
      </p:sp>
      <p:sp>
        <p:nvSpPr>
          <p:cNvPr id="127" name="Rectangle 25"/>
          <p:cNvSpPr>
            <a:spLocks noChangeArrowheads="1"/>
          </p:cNvSpPr>
          <p:nvPr/>
        </p:nvSpPr>
        <p:spPr bwMode="auto">
          <a:xfrm>
            <a:off x="7728414" y="3318941"/>
            <a:ext cx="726332" cy="2297575"/>
          </a:xfrm>
          <a:prstGeom prst="rect">
            <a:avLst/>
          </a:prstGeom>
          <a:solidFill>
            <a:schemeClr val="bg1">
              <a:lumMod val="85000"/>
            </a:schemeClr>
          </a:solidFill>
          <a:ln w="12700">
            <a:solidFill>
              <a:schemeClr val="tx1"/>
            </a:solidFill>
            <a:miter lim="800000"/>
            <a:headEnd/>
            <a:tailEnd/>
          </a:ln>
          <a:effectLst/>
        </p:spPr>
        <p:txBody>
          <a:bodyPr wrap="none" anchor="ctr"/>
          <a:lstStyle/>
          <a:p>
            <a:pPr>
              <a:defRPr/>
            </a:pPr>
            <a:endParaRPr lang="en-US" dirty="0"/>
          </a:p>
        </p:txBody>
      </p:sp>
      <p:sp>
        <p:nvSpPr>
          <p:cNvPr id="128" name="Rectangle 26"/>
          <p:cNvSpPr>
            <a:spLocks noChangeArrowheads="1"/>
          </p:cNvSpPr>
          <p:nvPr/>
        </p:nvSpPr>
        <p:spPr bwMode="auto">
          <a:xfrm>
            <a:off x="8457374" y="5039459"/>
            <a:ext cx="748953" cy="577056"/>
          </a:xfrm>
          <a:prstGeom prst="rect">
            <a:avLst/>
          </a:prstGeom>
          <a:solidFill>
            <a:schemeClr val="bg1">
              <a:lumMod val="65000"/>
            </a:schemeClr>
          </a:solidFill>
          <a:ln w="12700">
            <a:solidFill>
              <a:schemeClr val="tx1"/>
            </a:solidFill>
            <a:miter lim="800000"/>
            <a:headEnd/>
            <a:tailEnd/>
          </a:ln>
          <a:effectLst/>
        </p:spPr>
        <p:txBody>
          <a:bodyPr wrap="none" anchor="ctr"/>
          <a:lstStyle/>
          <a:p>
            <a:pPr>
              <a:defRPr/>
            </a:pPr>
            <a:endParaRPr lang="en-US" dirty="0"/>
          </a:p>
        </p:txBody>
      </p:sp>
      <p:sp>
        <p:nvSpPr>
          <p:cNvPr id="133" name="TextBox 132"/>
          <p:cNvSpPr txBox="1"/>
          <p:nvPr/>
        </p:nvSpPr>
        <p:spPr>
          <a:xfrm>
            <a:off x="9201229" y="2255831"/>
            <a:ext cx="1473480" cy="400110"/>
          </a:xfrm>
          <a:prstGeom prst="rect">
            <a:avLst/>
          </a:prstGeom>
          <a:noFill/>
        </p:spPr>
        <p:txBody>
          <a:bodyPr wrap="none" rtlCol="0">
            <a:spAutoFit/>
          </a:bodyPr>
          <a:lstStyle/>
          <a:p>
            <a:r>
              <a:rPr lang="en-US" sz="2000" dirty="0">
                <a:solidFill>
                  <a:srgbClr val="000000"/>
                </a:solidFill>
                <a:effectLst/>
                <a:latin typeface="Arial" panose="020B0604020202020204" pitchFamily="34" charset="0"/>
                <a:cs typeface="Arial" panose="020B0604020202020204" pitchFamily="34" charset="0"/>
              </a:rPr>
              <a:t>&lt; $250,000</a:t>
            </a:r>
          </a:p>
        </p:txBody>
      </p:sp>
      <p:sp>
        <p:nvSpPr>
          <p:cNvPr id="134" name="TextBox 133"/>
          <p:cNvSpPr txBox="1"/>
          <p:nvPr/>
        </p:nvSpPr>
        <p:spPr>
          <a:xfrm>
            <a:off x="9201229" y="2589206"/>
            <a:ext cx="1473480" cy="400110"/>
          </a:xfrm>
          <a:prstGeom prst="rect">
            <a:avLst/>
          </a:prstGeom>
          <a:noFill/>
        </p:spPr>
        <p:txBody>
          <a:bodyPr wrap="none" rtlCol="0">
            <a:spAutoFit/>
          </a:bodyPr>
          <a:lstStyle/>
          <a:p>
            <a:r>
              <a:rPr lang="en-US" sz="2000" u="sng" dirty="0">
                <a:solidFill>
                  <a:srgbClr val="000000"/>
                </a:solidFill>
                <a:effectLst/>
                <a:latin typeface="Arial" panose="020B0604020202020204" pitchFamily="34" charset="0"/>
                <a:cs typeface="Arial" panose="020B0604020202020204" pitchFamily="34" charset="0"/>
              </a:rPr>
              <a:t>&gt;</a:t>
            </a:r>
            <a:r>
              <a:rPr lang="en-US" sz="2000" dirty="0">
                <a:solidFill>
                  <a:srgbClr val="000000"/>
                </a:solidFill>
                <a:effectLst/>
                <a:latin typeface="Arial" panose="020B0604020202020204" pitchFamily="34" charset="0"/>
                <a:cs typeface="Arial" panose="020B0604020202020204" pitchFamily="34" charset="0"/>
              </a:rPr>
              <a:t> $250,000</a:t>
            </a:r>
          </a:p>
        </p:txBody>
      </p:sp>
      <p:sp>
        <p:nvSpPr>
          <p:cNvPr id="135" name="Rectangle 25"/>
          <p:cNvSpPr>
            <a:spLocks noChangeArrowheads="1"/>
          </p:cNvSpPr>
          <p:nvPr/>
        </p:nvSpPr>
        <p:spPr bwMode="auto">
          <a:xfrm>
            <a:off x="8613209" y="2342686"/>
            <a:ext cx="363166" cy="238360"/>
          </a:xfrm>
          <a:prstGeom prst="rect">
            <a:avLst/>
          </a:prstGeom>
          <a:solidFill>
            <a:schemeClr val="bg1">
              <a:lumMod val="85000"/>
            </a:schemeClr>
          </a:solidFill>
          <a:ln w="12700">
            <a:solidFill>
              <a:schemeClr val="tx1"/>
            </a:solidFill>
            <a:miter lim="800000"/>
            <a:headEnd/>
            <a:tailEnd/>
          </a:ln>
          <a:effectLst/>
        </p:spPr>
        <p:txBody>
          <a:bodyPr wrap="none" anchor="ctr"/>
          <a:lstStyle/>
          <a:p>
            <a:pPr>
              <a:defRPr/>
            </a:pPr>
            <a:endParaRPr lang="en-US" dirty="0">
              <a:solidFill>
                <a:srgbClr val="000000"/>
              </a:solidFill>
              <a:effectLst/>
              <a:latin typeface="Arial" panose="020B0604020202020204" pitchFamily="34" charset="0"/>
              <a:cs typeface="Arial" panose="020B0604020202020204" pitchFamily="34" charset="0"/>
            </a:endParaRPr>
          </a:p>
        </p:txBody>
      </p:sp>
      <p:sp>
        <p:nvSpPr>
          <p:cNvPr id="137" name="Rectangle 26"/>
          <p:cNvSpPr>
            <a:spLocks noChangeArrowheads="1"/>
          </p:cNvSpPr>
          <p:nvPr/>
        </p:nvSpPr>
        <p:spPr bwMode="auto">
          <a:xfrm>
            <a:off x="8621803" y="2668124"/>
            <a:ext cx="354573" cy="239714"/>
          </a:xfrm>
          <a:prstGeom prst="rect">
            <a:avLst/>
          </a:prstGeom>
          <a:solidFill>
            <a:schemeClr val="bg1">
              <a:lumMod val="65000"/>
            </a:schemeClr>
          </a:solidFill>
          <a:ln w="12700">
            <a:solidFill>
              <a:schemeClr val="tx1"/>
            </a:solidFill>
            <a:miter lim="800000"/>
            <a:headEnd/>
            <a:tailEnd/>
          </a:ln>
          <a:effectLst/>
        </p:spPr>
        <p:txBody>
          <a:bodyPr wrap="none" anchor="ctr"/>
          <a:lstStyle/>
          <a:p>
            <a:pPr>
              <a:defRPr/>
            </a:pPr>
            <a:endParaRPr lang="en-US" dirty="0">
              <a:solidFill>
                <a:srgbClr val="000000"/>
              </a:solidFill>
              <a:effectLst/>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949EBC64-41CB-41B8-B6DF-9B1367312BD4}" type="slidenum">
              <a:rPr lang="en-US" smtClean="0"/>
              <a:t>56</a:t>
            </a:fld>
            <a:endParaRPr lang="en-US"/>
          </a:p>
        </p:txBody>
      </p:sp>
    </p:spTree>
    <p:extLst>
      <p:ext uri="{BB962C8B-B14F-4D97-AF65-F5344CB8AC3E}">
        <p14:creationId xmlns:p14="http://schemas.microsoft.com/office/powerpoint/2010/main" val="2033071304"/>
      </p:ext>
    </p:extLst>
  </p:cSld>
  <p:clrMapOvr>
    <a:masterClrMapping/>
  </p:clrMapOvr>
  <p:transition>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912138" y="461641"/>
            <a:ext cx="10337562" cy="81438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Stacked Bar Chart</a:t>
            </a:r>
          </a:p>
        </p:txBody>
      </p:sp>
      <p:sp>
        <p:nvSpPr>
          <p:cNvPr id="7" name="Rectangle 6"/>
          <p:cNvSpPr>
            <a:spLocks noChangeArrowheads="1"/>
          </p:cNvSpPr>
          <p:nvPr/>
        </p:nvSpPr>
        <p:spPr bwMode="auto">
          <a:xfrm>
            <a:off x="846355" y="1938208"/>
            <a:ext cx="10337562" cy="952500"/>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It is a bar chart in which each bar is broken into rectangular segments of a different color.</a:t>
            </a:r>
          </a:p>
        </p:txBody>
      </p:sp>
      <p:sp>
        <p:nvSpPr>
          <p:cNvPr id="8" name="Rectangle 7"/>
          <p:cNvSpPr>
            <a:spLocks noChangeArrowheads="1"/>
          </p:cNvSpPr>
          <p:nvPr/>
        </p:nvSpPr>
        <p:spPr bwMode="auto">
          <a:xfrm>
            <a:off x="832176" y="1016246"/>
            <a:ext cx="10413574" cy="1033175"/>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A </a:t>
            </a:r>
            <a:r>
              <a:rPr lang="en-US" sz="2400" u="sng" dirty="0">
                <a:solidFill>
                  <a:srgbClr val="000000"/>
                </a:solidFill>
                <a:effectLst/>
                <a:latin typeface="+mn-lt"/>
                <a:cs typeface="Arial" panose="020B0604020202020204" pitchFamily="34" charset="0"/>
              </a:rPr>
              <a:t>stacked bar chart</a:t>
            </a:r>
            <a:r>
              <a:rPr lang="en-US" sz="2400" dirty="0">
                <a:solidFill>
                  <a:srgbClr val="000000"/>
                </a:solidFill>
                <a:effectLst/>
                <a:latin typeface="+mn-lt"/>
                <a:cs typeface="Arial" panose="020B0604020202020204" pitchFamily="34" charset="0"/>
              </a:rPr>
              <a:t> is another way to display and compare two variables on the same display.</a:t>
            </a:r>
          </a:p>
        </p:txBody>
      </p:sp>
      <p:sp>
        <p:nvSpPr>
          <p:cNvPr id="10" name="Rectangle 9"/>
          <p:cNvSpPr>
            <a:spLocks noChangeArrowheads="1"/>
          </p:cNvSpPr>
          <p:nvPr/>
        </p:nvSpPr>
        <p:spPr bwMode="auto">
          <a:xfrm>
            <a:off x="836707" y="2853964"/>
            <a:ext cx="10337562" cy="925142"/>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If percentage frequencies are displayed, all bars will be of the same height (or length), extending to the 100% mark.</a:t>
            </a:r>
          </a:p>
        </p:txBody>
      </p:sp>
      <p:sp>
        <p:nvSpPr>
          <p:cNvPr id="3" name="Slide Number Placeholder 2"/>
          <p:cNvSpPr>
            <a:spLocks noGrp="1"/>
          </p:cNvSpPr>
          <p:nvPr>
            <p:ph type="sldNum" sz="quarter" idx="12"/>
          </p:nvPr>
        </p:nvSpPr>
        <p:spPr/>
        <p:txBody>
          <a:bodyPr/>
          <a:lstStyle/>
          <a:p>
            <a:fld id="{949EBC64-41CB-41B8-B6DF-9B1367312BD4}" type="slidenum">
              <a:rPr lang="en-US" smtClean="0"/>
              <a:t>57</a:t>
            </a:fld>
            <a:endParaRPr lang="en-US"/>
          </a:p>
        </p:txBody>
      </p:sp>
    </p:spTree>
    <p:extLst>
      <p:ext uri="{BB962C8B-B14F-4D97-AF65-F5344CB8AC3E}">
        <p14:creationId xmlns:p14="http://schemas.microsoft.com/office/powerpoint/2010/main" val="702570644"/>
      </p:ext>
    </p:extLst>
  </p:cSld>
  <p:clrMapOvr>
    <a:masterClrMapping/>
  </p:clrMapOvr>
  <p:transition>
    <p:zo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080098" y="1136823"/>
            <a:ext cx="10078062" cy="498850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38"/>
          <p:cNvSpPr>
            <a:spLocks noChangeArrowheads="1"/>
          </p:cNvSpPr>
          <p:nvPr/>
        </p:nvSpPr>
        <p:spPr bwMode="auto">
          <a:xfrm>
            <a:off x="1080098" y="1246941"/>
            <a:ext cx="10885005" cy="4878387"/>
          </a:xfrm>
          <a:prstGeom prst="rect">
            <a:avLst/>
          </a:prstGeom>
          <a:noFill/>
          <a:ln w="635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p>
        </p:txBody>
      </p:sp>
      <p:sp>
        <p:nvSpPr>
          <p:cNvPr id="3" name="Rectangle 9"/>
          <p:cNvSpPr>
            <a:spLocks noChangeArrowheads="1"/>
          </p:cNvSpPr>
          <p:nvPr/>
        </p:nvSpPr>
        <p:spPr bwMode="auto">
          <a:xfrm>
            <a:off x="912138" y="457228"/>
            <a:ext cx="10337562" cy="81438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Stacked Bar Chart</a:t>
            </a:r>
          </a:p>
        </p:txBody>
      </p:sp>
      <p:sp>
        <p:nvSpPr>
          <p:cNvPr id="4" name="Line 6"/>
          <p:cNvSpPr>
            <a:spLocks noChangeShapeType="1"/>
          </p:cNvSpPr>
          <p:nvPr/>
        </p:nvSpPr>
        <p:spPr bwMode="auto">
          <a:xfrm flipH="1" flipV="1">
            <a:off x="2392515" y="1645400"/>
            <a:ext cx="0" cy="386080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5" name="Rectangle 30"/>
          <p:cNvSpPr>
            <a:spLocks noChangeArrowheads="1"/>
          </p:cNvSpPr>
          <p:nvPr/>
        </p:nvSpPr>
        <p:spPr bwMode="auto">
          <a:xfrm>
            <a:off x="2967221" y="5560176"/>
            <a:ext cx="1112485"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Colonial</a:t>
            </a:r>
          </a:p>
        </p:txBody>
      </p:sp>
      <p:sp>
        <p:nvSpPr>
          <p:cNvPr id="6" name="Rectangle 32"/>
          <p:cNvSpPr>
            <a:spLocks noChangeArrowheads="1"/>
          </p:cNvSpPr>
          <p:nvPr/>
        </p:nvSpPr>
        <p:spPr bwMode="auto">
          <a:xfrm>
            <a:off x="4738448" y="5560176"/>
            <a:ext cx="610746"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Log</a:t>
            </a:r>
          </a:p>
        </p:txBody>
      </p:sp>
      <p:sp>
        <p:nvSpPr>
          <p:cNvPr id="7" name="Rectangle 33"/>
          <p:cNvSpPr>
            <a:spLocks noChangeArrowheads="1"/>
          </p:cNvSpPr>
          <p:nvPr/>
        </p:nvSpPr>
        <p:spPr bwMode="auto">
          <a:xfrm>
            <a:off x="6098595" y="5583988"/>
            <a:ext cx="753412" cy="366767"/>
          </a:xfrm>
          <a:prstGeom prst="rect">
            <a:avLst/>
          </a:prstGeom>
          <a:noFill/>
          <a:ln w="12700">
            <a:noFill/>
            <a:miter lim="800000"/>
            <a:headEnd/>
            <a:tailEnd/>
          </a:ln>
          <a:effectLst/>
        </p:spPr>
        <p:txBody>
          <a:bodyPr wrap="none" lIns="90488" tIns="44450" rIns="90488" bIns="44450">
            <a:spAutoFit/>
          </a:bodyPr>
          <a:lstStyle/>
          <a:p>
            <a:pPr>
              <a:lnSpc>
                <a:spcPct val="90000"/>
              </a:lnSpc>
              <a:defRPr/>
            </a:pPr>
            <a:r>
              <a:rPr lang="en-US" sz="2000" dirty="0">
                <a:solidFill>
                  <a:srgbClr val="000000"/>
                </a:solidFill>
                <a:effectLst/>
                <a:latin typeface="Arial" panose="020B0604020202020204" pitchFamily="34" charset="0"/>
                <a:cs typeface="Arial" panose="020B0604020202020204" pitchFamily="34" charset="0"/>
              </a:rPr>
              <a:t> Split</a:t>
            </a:r>
          </a:p>
        </p:txBody>
      </p:sp>
      <p:sp>
        <p:nvSpPr>
          <p:cNvPr id="8" name="Rectangle 34"/>
          <p:cNvSpPr>
            <a:spLocks noChangeArrowheads="1"/>
          </p:cNvSpPr>
          <p:nvPr/>
        </p:nvSpPr>
        <p:spPr bwMode="auto">
          <a:xfrm>
            <a:off x="7432807" y="5558589"/>
            <a:ext cx="1179811"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A-Frame</a:t>
            </a:r>
          </a:p>
        </p:txBody>
      </p:sp>
      <p:sp>
        <p:nvSpPr>
          <p:cNvPr id="9" name="Rectangle 35"/>
          <p:cNvSpPr>
            <a:spLocks noChangeArrowheads="1"/>
          </p:cNvSpPr>
          <p:nvPr/>
        </p:nvSpPr>
        <p:spPr bwMode="auto">
          <a:xfrm rot="16200000">
            <a:off x="724372" y="3207167"/>
            <a:ext cx="1481176"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b="1" dirty="0">
                <a:solidFill>
                  <a:srgbClr val="000000"/>
                </a:solidFill>
                <a:effectLst/>
                <a:latin typeface="Arial" panose="020B0604020202020204" pitchFamily="34" charset="0"/>
                <a:cs typeface="Arial" panose="020B0604020202020204" pitchFamily="34" charset="0"/>
              </a:rPr>
              <a:t>Frequency</a:t>
            </a:r>
          </a:p>
        </p:txBody>
      </p:sp>
      <p:sp>
        <p:nvSpPr>
          <p:cNvPr id="10" name="Rectangle 36"/>
          <p:cNvSpPr>
            <a:spLocks noChangeArrowheads="1"/>
          </p:cNvSpPr>
          <p:nvPr/>
        </p:nvSpPr>
        <p:spPr bwMode="auto">
          <a:xfrm>
            <a:off x="9318007" y="5326814"/>
            <a:ext cx="1578959"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b="1" dirty="0">
                <a:solidFill>
                  <a:srgbClr val="000000"/>
                </a:solidFill>
                <a:effectLst/>
                <a:latin typeface="Arial" panose="020B0604020202020204" pitchFamily="34" charset="0"/>
                <a:cs typeface="Arial" panose="020B0604020202020204" pitchFamily="34" charset="0"/>
              </a:rPr>
              <a:t>Home Style</a:t>
            </a:r>
          </a:p>
        </p:txBody>
      </p:sp>
      <p:grpSp>
        <p:nvGrpSpPr>
          <p:cNvPr id="24" name="Group 148"/>
          <p:cNvGrpSpPr>
            <a:grpSpLocks/>
          </p:cNvGrpSpPr>
          <p:nvPr/>
        </p:nvGrpSpPr>
        <p:grpSpPr bwMode="auto">
          <a:xfrm>
            <a:off x="2248938" y="1640638"/>
            <a:ext cx="270263" cy="3479800"/>
            <a:chOff x="1014" y="1027"/>
            <a:chExt cx="128" cy="2192"/>
          </a:xfrm>
        </p:grpSpPr>
        <p:grpSp>
          <p:nvGrpSpPr>
            <p:cNvPr id="25" name="Group 147"/>
            <p:cNvGrpSpPr>
              <a:grpSpLocks/>
            </p:cNvGrpSpPr>
            <p:nvPr/>
          </p:nvGrpSpPr>
          <p:grpSpPr bwMode="auto">
            <a:xfrm>
              <a:off x="1014" y="1271"/>
              <a:ext cx="128" cy="1948"/>
              <a:chOff x="1014" y="1271"/>
              <a:chExt cx="128" cy="1948"/>
            </a:xfrm>
          </p:grpSpPr>
          <p:sp>
            <p:nvSpPr>
              <p:cNvPr id="27" name="Line 7"/>
              <p:cNvSpPr>
                <a:spLocks noChangeShapeType="1"/>
              </p:cNvSpPr>
              <p:nvPr/>
            </p:nvSpPr>
            <p:spPr bwMode="auto">
              <a:xfrm>
                <a:off x="1021" y="3219"/>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28" name="Line 8"/>
              <p:cNvSpPr>
                <a:spLocks noChangeShapeType="1"/>
              </p:cNvSpPr>
              <p:nvPr/>
            </p:nvSpPr>
            <p:spPr bwMode="auto">
              <a:xfrm>
                <a:off x="1021" y="2980"/>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29" name="Line 9"/>
              <p:cNvSpPr>
                <a:spLocks noChangeShapeType="1"/>
              </p:cNvSpPr>
              <p:nvPr/>
            </p:nvSpPr>
            <p:spPr bwMode="auto">
              <a:xfrm>
                <a:off x="1021" y="2736"/>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0" name="Line 10"/>
              <p:cNvSpPr>
                <a:spLocks noChangeShapeType="1"/>
              </p:cNvSpPr>
              <p:nvPr/>
            </p:nvSpPr>
            <p:spPr bwMode="auto">
              <a:xfrm>
                <a:off x="1021" y="2490"/>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1" name="Line 11"/>
              <p:cNvSpPr>
                <a:spLocks noChangeShapeType="1"/>
              </p:cNvSpPr>
              <p:nvPr/>
            </p:nvSpPr>
            <p:spPr bwMode="auto">
              <a:xfrm>
                <a:off x="1021" y="2247"/>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2" name="Line 12"/>
              <p:cNvSpPr>
                <a:spLocks noChangeShapeType="1"/>
              </p:cNvSpPr>
              <p:nvPr/>
            </p:nvSpPr>
            <p:spPr bwMode="auto">
              <a:xfrm>
                <a:off x="1021" y="2002"/>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3" name="Line 13"/>
              <p:cNvSpPr>
                <a:spLocks noChangeShapeType="1"/>
              </p:cNvSpPr>
              <p:nvPr/>
            </p:nvSpPr>
            <p:spPr bwMode="auto">
              <a:xfrm>
                <a:off x="1021" y="1758"/>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4" name="Line 14"/>
              <p:cNvSpPr>
                <a:spLocks noChangeShapeType="1"/>
              </p:cNvSpPr>
              <p:nvPr/>
            </p:nvSpPr>
            <p:spPr bwMode="auto">
              <a:xfrm>
                <a:off x="1014" y="1517"/>
                <a:ext cx="122"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5" name="Line 15"/>
              <p:cNvSpPr>
                <a:spLocks noChangeShapeType="1"/>
              </p:cNvSpPr>
              <p:nvPr/>
            </p:nvSpPr>
            <p:spPr bwMode="auto">
              <a:xfrm>
                <a:off x="1021" y="1271"/>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grpSp>
        <p:sp>
          <p:nvSpPr>
            <p:cNvPr id="26" name="Line 144"/>
            <p:cNvSpPr>
              <a:spLocks noChangeShapeType="1"/>
            </p:cNvSpPr>
            <p:nvPr/>
          </p:nvSpPr>
          <p:spPr bwMode="auto">
            <a:xfrm>
              <a:off x="1021" y="1027"/>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grpSp>
      <p:grpSp>
        <p:nvGrpSpPr>
          <p:cNvPr id="36" name="Group 152"/>
          <p:cNvGrpSpPr>
            <a:grpSpLocks/>
          </p:cNvGrpSpPr>
          <p:nvPr/>
        </p:nvGrpSpPr>
        <p:grpSpPr bwMode="auto">
          <a:xfrm>
            <a:off x="1655625" y="1443789"/>
            <a:ext cx="557418" cy="3875087"/>
            <a:chOff x="727" y="903"/>
            <a:chExt cx="264" cy="2441"/>
          </a:xfrm>
        </p:grpSpPr>
        <p:grpSp>
          <p:nvGrpSpPr>
            <p:cNvPr id="37" name="Group 151"/>
            <p:cNvGrpSpPr>
              <a:grpSpLocks/>
            </p:cNvGrpSpPr>
            <p:nvPr/>
          </p:nvGrpSpPr>
          <p:grpSpPr bwMode="auto">
            <a:xfrm>
              <a:off x="727" y="1143"/>
              <a:ext cx="264" cy="2201"/>
              <a:chOff x="727" y="1143"/>
              <a:chExt cx="264" cy="2201"/>
            </a:xfrm>
          </p:grpSpPr>
          <p:sp>
            <p:nvSpPr>
              <p:cNvPr id="39" name="Rectangle 16"/>
              <p:cNvSpPr>
                <a:spLocks noChangeArrowheads="1"/>
              </p:cNvSpPr>
              <p:nvPr/>
            </p:nvSpPr>
            <p:spPr bwMode="auto">
              <a:xfrm>
                <a:off x="817" y="3094"/>
                <a:ext cx="154"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4</a:t>
                </a:r>
              </a:p>
            </p:txBody>
          </p:sp>
          <p:sp>
            <p:nvSpPr>
              <p:cNvPr id="40" name="Rectangle 17"/>
              <p:cNvSpPr>
                <a:spLocks noChangeArrowheads="1"/>
              </p:cNvSpPr>
              <p:nvPr/>
            </p:nvSpPr>
            <p:spPr bwMode="auto">
              <a:xfrm>
                <a:off x="817" y="2862"/>
                <a:ext cx="154"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8</a:t>
                </a:r>
              </a:p>
            </p:txBody>
          </p:sp>
          <p:sp>
            <p:nvSpPr>
              <p:cNvPr id="41" name="Rectangle 18"/>
              <p:cNvSpPr>
                <a:spLocks noChangeArrowheads="1"/>
              </p:cNvSpPr>
              <p:nvPr/>
            </p:nvSpPr>
            <p:spPr bwMode="auto">
              <a:xfrm>
                <a:off x="736" y="2617"/>
                <a:ext cx="255"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12 </a:t>
                </a:r>
              </a:p>
            </p:txBody>
          </p:sp>
          <p:sp>
            <p:nvSpPr>
              <p:cNvPr id="42" name="Rectangle 19"/>
              <p:cNvSpPr>
                <a:spLocks noChangeArrowheads="1"/>
              </p:cNvSpPr>
              <p:nvPr/>
            </p:nvSpPr>
            <p:spPr bwMode="auto">
              <a:xfrm>
                <a:off x="736" y="2365"/>
                <a:ext cx="222"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16</a:t>
                </a:r>
              </a:p>
            </p:txBody>
          </p:sp>
          <p:sp>
            <p:nvSpPr>
              <p:cNvPr id="43" name="Rectangle 20"/>
              <p:cNvSpPr>
                <a:spLocks noChangeArrowheads="1"/>
              </p:cNvSpPr>
              <p:nvPr/>
            </p:nvSpPr>
            <p:spPr bwMode="auto">
              <a:xfrm>
                <a:off x="736" y="2120"/>
                <a:ext cx="222"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20</a:t>
                </a:r>
              </a:p>
            </p:txBody>
          </p:sp>
          <p:sp>
            <p:nvSpPr>
              <p:cNvPr id="44" name="Rectangle 21"/>
              <p:cNvSpPr>
                <a:spLocks noChangeArrowheads="1"/>
              </p:cNvSpPr>
              <p:nvPr/>
            </p:nvSpPr>
            <p:spPr bwMode="auto">
              <a:xfrm>
                <a:off x="737" y="1874"/>
                <a:ext cx="222"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24</a:t>
                </a:r>
              </a:p>
            </p:txBody>
          </p:sp>
          <p:sp>
            <p:nvSpPr>
              <p:cNvPr id="45" name="Rectangle 22"/>
              <p:cNvSpPr>
                <a:spLocks noChangeArrowheads="1"/>
              </p:cNvSpPr>
              <p:nvPr/>
            </p:nvSpPr>
            <p:spPr bwMode="auto">
              <a:xfrm>
                <a:off x="736" y="1633"/>
                <a:ext cx="222"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28</a:t>
                </a:r>
              </a:p>
            </p:txBody>
          </p:sp>
          <p:sp>
            <p:nvSpPr>
              <p:cNvPr id="46" name="Rectangle 23"/>
              <p:cNvSpPr>
                <a:spLocks noChangeArrowheads="1"/>
              </p:cNvSpPr>
              <p:nvPr/>
            </p:nvSpPr>
            <p:spPr bwMode="auto">
              <a:xfrm>
                <a:off x="732" y="1387"/>
                <a:ext cx="222"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32</a:t>
                </a:r>
              </a:p>
            </p:txBody>
          </p:sp>
          <p:sp>
            <p:nvSpPr>
              <p:cNvPr id="47" name="Rectangle 24"/>
              <p:cNvSpPr>
                <a:spLocks noChangeArrowheads="1"/>
              </p:cNvSpPr>
              <p:nvPr/>
            </p:nvSpPr>
            <p:spPr bwMode="auto">
              <a:xfrm>
                <a:off x="727" y="1143"/>
                <a:ext cx="222"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36</a:t>
                </a:r>
              </a:p>
            </p:txBody>
          </p:sp>
        </p:grpSp>
        <p:sp>
          <p:nvSpPr>
            <p:cNvPr id="38" name="Rectangle 146"/>
            <p:cNvSpPr>
              <a:spLocks noChangeArrowheads="1"/>
            </p:cNvSpPr>
            <p:nvPr/>
          </p:nvSpPr>
          <p:spPr bwMode="auto">
            <a:xfrm>
              <a:off x="727" y="903"/>
              <a:ext cx="222"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40</a:t>
              </a:r>
            </a:p>
          </p:txBody>
        </p:sp>
      </p:grpSp>
      <p:sp>
        <p:nvSpPr>
          <p:cNvPr id="48" name="Rectangle 141"/>
          <p:cNvSpPr>
            <a:spLocks noChangeArrowheads="1"/>
          </p:cNvSpPr>
          <p:nvPr/>
        </p:nvSpPr>
        <p:spPr bwMode="auto">
          <a:xfrm>
            <a:off x="2955447" y="1302105"/>
            <a:ext cx="5422153" cy="525461"/>
          </a:xfrm>
          <a:prstGeom prst="rect">
            <a:avLst/>
          </a:prstGeom>
          <a:noFill/>
          <a:ln w="12700">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defRPr/>
            </a:pPr>
            <a:r>
              <a:rPr lang="en-US" sz="2400" dirty="0">
                <a:solidFill>
                  <a:srgbClr val="000000"/>
                </a:solidFill>
                <a:effectLst/>
                <a:latin typeface="Arial" panose="020B0604020202020204" pitchFamily="34" charset="0"/>
                <a:cs typeface="Arial" panose="020B0604020202020204" pitchFamily="34" charset="0"/>
              </a:rPr>
              <a:t>Finger Lake Homes</a:t>
            </a:r>
          </a:p>
        </p:txBody>
      </p:sp>
      <p:sp>
        <p:nvSpPr>
          <p:cNvPr id="49" name="Rectangle 25"/>
          <p:cNvSpPr>
            <a:spLocks noChangeArrowheads="1"/>
          </p:cNvSpPr>
          <p:nvPr/>
        </p:nvSpPr>
        <p:spPr bwMode="auto">
          <a:xfrm>
            <a:off x="3163650" y="3759496"/>
            <a:ext cx="726332" cy="1762125"/>
          </a:xfrm>
          <a:prstGeom prst="rect">
            <a:avLst/>
          </a:prstGeom>
          <a:solidFill>
            <a:schemeClr val="bg1">
              <a:lumMod val="85000"/>
            </a:schemeClr>
          </a:solidFill>
          <a:ln w="12700">
            <a:solidFill>
              <a:schemeClr val="tx1"/>
            </a:solidFill>
            <a:miter lim="800000"/>
            <a:headEnd/>
            <a:tailEnd/>
          </a:ln>
          <a:effectLst/>
        </p:spPr>
        <p:txBody>
          <a:bodyPr wrap="none" anchor="ctr"/>
          <a:lstStyle/>
          <a:p>
            <a:pPr>
              <a:defRPr/>
            </a:pPr>
            <a:endParaRPr lang="en-US" dirty="0"/>
          </a:p>
        </p:txBody>
      </p:sp>
      <p:sp>
        <p:nvSpPr>
          <p:cNvPr id="50" name="Rectangle 26"/>
          <p:cNvSpPr>
            <a:spLocks noChangeArrowheads="1"/>
          </p:cNvSpPr>
          <p:nvPr/>
        </p:nvSpPr>
        <p:spPr bwMode="auto">
          <a:xfrm>
            <a:off x="3163650" y="2638881"/>
            <a:ext cx="726332" cy="1159669"/>
          </a:xfrm>
          <a:prstGeom prst="rect">
            <a:avLst/>
          </a:prstGeom>
          <a:solidFill>
            <a:schemeClr val="bg1">
              <a:lumMod val="65000"/>
            </a:schemeClr>
          </a:solidFill>
          <a:ln w="12700">
            <a:solidFill>
              <a:schemeClr val="tx1"/>
            </a:solidFill>
            <a:miter lim="800000"/>
            <a:headEnd/>
            <a:tailEnd/>
          </a:ln>
          <a:effectLst/>
        </p:spPr>
        <p:txBody>
          <a:bodyPr wrap="none" anchor="ctr"/>
          <a:lstStyle/>
          <a:p>
            <a:pPr>
              <a:defRPr/>
            </a:pPr>
            <a:endParaRPr lang="en-US" dirty="0"/>
          </a:p>
        </p:txBody>
      </p:sp>
      <p:sp>
        <p:nvSpPr>
          <p:cNvPr id="51" name="Line 5"/>
          <p:cNvSpPr>
            <a:spLocks noChangeShapeType="1"/>
          </p:cNvSpPr>
          <p:nvPr/>
        </p:nvSpPr>
        <p:spPr bwMode="auto">
          <a:xfrm>
            <a:off x="2388292" y="5515725"/>
            <a:ext cx="6826255"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52" name="Rectangle 25"/>
          <p:cNvSpPr>
            <a:spLocks noChangeArrowheads="1"/>
          </p:cNvSpPr>
          <p:nvPr/>
        </p:nvSpPr>
        <p:spPr bwMode="auto">
          <a:xfrm>
            <a:off x="4656647" y="4933116"/>
            <a:ext cx="726332" cy="588060"/>
          </a:xfrm>
          <a:prstGeom prst="rect">
            <a:avLst/>
          </a:prstGeom>
          <a:solidFill>
            <a:schemeClr val="bg1">
              <a:lumMod val="85000"/>
            </a:schemeClr>
          </a:solidFill>
          <a:ln w="12700">
            <a:solidFill>
              <a:schemeClr val="tx1"/>
            </a:solidFill>
            <a:miter lim="800000"/>
            <a:headEnd/>
            <a:tailEnd/>
          </a:ln>
          <a:effectLst/>
        </p:spPr>
        <p:txBody>
          <a:bodyPr wrap="none" anchor="ctr"/>
          <a:lstStyle/>
          <a:p>
            <a:pPr>
              <a:defRPr/>
            </a:pPr>
            <a:endParaRPr lang="en-US" dirty="0"/>
          </a:p>
        </p:txBody>
      </p:sp>
      <p:sp>
        <p:nvSpPr>
          <p:cNvPr id="53" name="Rectangle 26"/>
          <p:cNvSpPr>
            <a:spLocks noChangeArrowheads="1"/>
          </p:cNvSpPr>
          <p:nvPr/>
        </p:nvSpPr>
        <p:spPr bwMode="auto">
          <a:xfrm>
            <a:off x="4656647" y="3628688"/>
            <a:ext cx="726332" cy="1347682"/>
          </a:xfrm>
          <a:prstGeom prst="rect">
            <a:avLst/>
          </a:prstGeom>
          <a:solidFill>
            <a:schemeClr val="bg1">
              <a:lumMod val="65000"/>
            </a:schemeClr>
          </a:solidFill>
          <a:ln w="12700">
            <a:solidFill>
              <a:schemeClr val="tx1"/>
            </a:solidFill>
            <a:miter lim="800000"/>
            <a:headEnd/>
            <a:tailEnd/>
          </a:ln>
          <a:effectLst/>
        </p:spPr>
        <p:txBody>
          <a:bodyPr wrap="none" anchor="ctr"/>
          <a:lstStyle/>
          <a:p>
            <a:pPr>
              <a:defRPr/>
            </a:pPr>
            <a:endParaRPr lang="en-US" dirty="0"/>
          </a:p>
        </p:txBody>
      </p:sp>
      <p:sp>
        <p:nvSpPr>
          <p:cNvPr id="54" name="Rectangle 25"/>
          <p:cNvSpPr>
            <a:spLocks noChangeArrowheads="1"/>
          </p:cNvSpPr>
          <p:nvPr/>
        </p:nvSpPr>
        <p:spPr bwMode="auto">
          <a:xfrm>
            <a:off x="6168347" y="3693391"/>
            <a:ext cx="726332" cy="1828690"/>
          </a:xfrm>
          <a:prstGeom prst="rect">
            <a:avLst/>
          </a:prstGeom>
          <a:solidFill>
            <a:schemeClr val="bg1">
              <a:lumMod val="85000"/>
            </a:schemeClr>
          </a:solidFill>
          <a:ln w="12700">
            <a:solidFill>
              <a:schemeClr val="tx1"/>
            </a:solidFill>
            <a:miter lim="800000"/>
            <a:headEnd/>
            <a:tailEnd/>
          </a:ln>
          <a:effectLst/>
        </p:spPr>
        <p:txBody>
          <a:bodyPr wrap="none" anchor="ctr"/>
          <a:lstStyle/>
          <a:p>
            <a:pPr>
              <a:defRPr/>
            </a:pPr>
            <a:endParaRPr lang="en-US" dirty="0"/>
          </a:p>
        </p:txBody>
      </p:sp>
      <p:sp>
        <p:nvSpPr>
          <p:cNvPr id="55" name="Rectangle 26"/>
          <p:cNvSpPr>
            <a:spLocks noChangeArrowheads="1"/>
          </p:cNvSpPr>
          <p:nvPr/>
        </p:nvSpPr>
        <p:spPr bwMode="auto">
          <a:xfrm>
            <a:off x="6168347" y="2163379"/>
            <a:ext cx="726332" cy="1555818"/>
          </a:xfrm>
          <a:prstGeom prst="rect">
            <a:avLst/>
          </a:prstGeom>
          <a:solidFill>
            <a:schemeClr val="bg1">
              <a:lumMod val="65000"/>
            </a:schemeClr>
          </a:solidFill>
          <a:ln w="12700">
            <a:solidFill>
              <a:schemeClr val="tx1"/>
            </a:solidFill>
            <a:miter lim="800000"/>
            <a:headEnd/>
            <a:tailEnd/>
          </a:ln>
          <a:effectLst/>
        </p:spPr>
        <p:txBody>
          <a:bodyPr wrap="none" anchor="ctr"/>
          <a:lstStyle/>
          <a:p>
            <a:pPr>
              <a:defRPr/>
            </a:pPr>
            <a:endParaRPr lang="en-US" dirty="0"/>
          </a:p>
        </p:txBody>
      </p:sp>
      <p:sp>
        <p:nvSpPr>
          <p:cNvPr id="56" name="Rectangle 25"/>
          <p:cNvSpPr>
            <a:spLocks noChangeArrowheads="1"/>
          </p:cNvSpPr>
          <p:nvPr/>
        </p:nvSpPr>
        <p:spPr bwMode="auto">
          <a:xfrm>
            <a:off x="7657514" y="4355264"/>
            <a:ext cx="726332" cy="1159565"/>
          </a:xfrm>
          <a:prstGeom prst="rect">
            <a:avLst/>
          </a:prstGeom>
          <a:solidFill>
            <a:schemeClr val="bg1">
              <a:lumMod val="85000"/>
            </a:schemeClr>
          </a:solidFill>
          <a:ln w="12700">
            <a:solidFill>
              <a:schemeClr val="tx1"/>
            </a:solidFill>
            <a:miter lim="800000"/>
            <a:headEnd/>
            <a:tailEnd/>
          </a:ln>
          <a:effectLst/>
        </p:spPr>
        <p:txBody>
          <a:bodyPr wrap="none" anchor="ctr"/>
          <a:lstStyle/>
          <a:p>
            <a:pPr>
              <a:defRPr/>
            </a:pPr>
            <a:endParaRPr lang="en-US" dirty="0"/>
          </a:p>
        </p:txBody>
      </p:sp>
      <p:sp>
        <p:nvSpPr>
          <p:cNvPr id="57" name="Rectangle 26"/>
          <p:cNvSpPr>
            <a:spLocks noChangeArrowheads="1"/>
          </p:cNvSpPr>
          <p:nvPr/>
        </p:nvSpPr>
        <p:spPr bwMode="auto">
          <a:xfrm>
            <a:off x="7657514" y="4067074"/>
            <a:ext cx="726332" cy="288528"/>
          </a:xfrm>
          <a:prstGeom prst="rect">
            <a:avLst/>
          </a:prstGeom>
          <a:solidFill>
            <a:schemeClr val="bg1">
              <a:lumMod val="65000"/>
            </a:schemeClr>
          </a:solidFill>
          <a:ln w="12700">
            <a:solidFill>
              <a:schemeClr val="tx1"/>
            </a:solidFill>
            <a:miter lim="800000"/>
            <a:headEnd/>
            <a:tailEnd/>
          </a:ln>
          <a:effectLst/>
        </p:spPr>
        <p:txBody>
          <a:bodyPr wrap="none" anchor="ctr"/>
          <a:lstStyle/>
          <a:p>
            <a:pPr>
              <a:defRPr/>
            </a:pPr>
            <a:endParaRPr lang="en-US" dirty="0"/>
          </a:p>
        </p:txBody>
      </p:sp>
      <p:sp>
        <p:nvSpPr>
          <p:cNvPr id="59" name="TextBox 58"/>
          <p:cNvSpPr txBox="1"/>
          <p:nvPr/>
        </p:nvSpPr>
        <p:spPr>
          <a:xfrm>
            <a:off x="9151801" y="2688326"/>
            <a:ext cx="1473480" cy="400110"/>
          </a:xfrm>
          <a:prstGeom prst="rect">
            <a:avLst/>
          </a:prstGeom>
          <a:noFill/>
        </p:spPr>
        <p:txBody>
          <a:bodyPr wrap="none" rtlCol="0">
            <a:spAutoFit/>
          </a:bodyPr>
          <a:lstStyle/>
          <a:p>
            <a:r>
              <a:rPr lang="en-US" sz="2000" dirty="0">
                <a:solidFill>
                  <a:srgbClr val="000000"/>
                </a:solidFill>
                <a:effectLst/>
                <a:latin typeface="Arial" panose="020B0604020202020204" pitchFamily="34" charset="0"/>
                <a:cs typeface="Arial" panose="020B0604020202020204" pitchFamily="34" charset="0"/>
              </a:rPr>
              <a:t>&lt; $250,000</a:t>
            </a:r>
          </a:p>
        </p:txBody>
      </p:sp>
      <p:sp>
        <p:nvSpPr>
          <p:cNvPr id="60" name="TextBox 59"/>
          <p:cNvSpPr txBox="1"/>
          <p:nvPr/>
        </p:nvSpPr>
        <p:spPr>
          <a:xfrm>
            <a:off x="9151801" y="3021701"/>
            <a:ext cx="1473480" cy="400110"/>
          </a:xfrm>
          <a:prstGeom prst="rect">
            <a:avLst/>
          </a:prstGeom>
          <a:noFill/>
        </p:spPr>
        <p:txBody>
          <a:bodyPr wrap="none" rtlCol="0">
            <a:spAutoFit/>
          </a:bodyPr>
          <a:lstStyle/>
          <a:p>
            <a:r>
              <a:rPr lang="en-US" sz="2000" u="sng" dirty="0">
                <a:solidFill>
                  <a:srgbClr val="000000"/>
                </a:solidFill>
                <a:effectLst/>
                <a:latin typeface="Arial" panose="020B0604020202020204" pitchFamily="34" charset="0"/>
                <a:cs typeface="Arial" panose="020B0604020202020204" pitchFamily="34" charset="0"/>
              </a:rPr>
              <a:t>&gt;</a:t>
            </a:r>
            <a:r>
              <a:rPr lang="en-US" sz="2000" dirty="0">
                <a:solidFill>
                  <a:srgbClr val="000000"/>
                </a:solidFill>
                <a:effectLst/>
                <a:latin typeface="Arial" panose="020B0604020202020204" pitchFamily="34" charset="0"/>
                <a:cs typeface="Arial" panose="020B0604020202020204" pitchFamily="34" charset="0"/>
              </a:rPr>
              <a:t> $250,000</a:t>
            </a:r>
          </a:p>
        </p:txBody>
      </p:sp>
      <p:sp>
        <p:nvSpPr>
          <p:cNvPr id="61" name="Rectangle 25"/>
          <p:cNvSpPr>
            <a:spLocks noChangeArrowheads="1"/>
          </p:cNvSpPr>
          <p:nvPr/>
        </p:nvSpPr>
        <p:spPr bwMode="auto">
          <a:xfrm>
            <a:off x="8563781" y="2775181"/>
            <a:ext cx="363166" cy="238360"/>
          </a:xfrm>
          <a:prstGeom prst="rect">
            <a:avLst/>
          </a:prstGeom>
          <a:solidFill>
            <a:schemeClr val="bg1">
              <a:lumMod val="85000"/>
            </a:schemeClr>
          </a:solidFill>
          <a:ln w="12700">
            <a:solidFill>
              <a:schemeClr val="tx1"/>
            </a:solidFill>
            <a:miter lim="800000"/>
            <a:headEnd/>
            <a:tailEnd/>
          </a:ln>
          <a:effectLst/>
        </p:spPr>
        <p:txBody>
          <a:bodyPr wrap="none" anchor="ctr"/>
          <a:lstStyle/>
          <a:p>
            <a:pPr>
              <a:defRPr/>
            </a:pPr>
            <a:endParaRPr lang="en-US" dirty="0"/>
          </a:p>
        </p:txBody>
      </p:sp>
      <p:sp>
        <p:nvSpPr>
          <p:cNvPr id="62" name="Rectangle 26"/>
          <p:cNvSpPr>
            <a:spLocks noChangeArrowheads="1"/>
          </p:cNvSpPr>
          <p:nvPr/>
        </p:nvSpPr>
        <p:spPr bwMode="auto">
          <a:xfrm>
            <a:off x="8572375" y="3100619"/>
            <a:ext cx="354573" cy="239714"/>
          </a:xfrm>
          <a:prstGeom prst="rect">
            <a:avLst/>
          </a:prstGeom>
          <a:solidFill>
            <a:schemeClr val="bg1">
              <a:lumMod val="65000"/>
            </a:schemeClr>
          </a:solidFill>
          <a:ln w="12700">
            <a:solidFill>
              <a:schemeClr val="tx1"/>
            </a:solidFill>
            <a:miter lim="800000"/>
            <a:headEnd/>
            <a:tailEnd/>
          </a:ln>
          <a:effectLst/>
        </p:spPr>
        <p:txBody>
          <a:bodyPr wrap="none" anchor="ctr"/>
          <a:lstStyle/>
          <a:p>
            <a:pPr>
              <a:defRPr/>
            </a:pPr>
            <a:endParaRPr lang="en-US" dirty="0"/>
          </a:p>
        </p:txBody>
      </p:sp>
      <p:sp>
        <p:nvSpPr>
          <p:cNvPr id="11" name="Slide Number Placeholder 10"/>
          <p:cNvSpPr>
            <a:spLocks noGrp="1"/>
          </p:cNvSpPr>
          <p:nvPr>
            <p:ph type="sldNum" sz="quarter" idx="12"/>
          </p:nvPr>
        </p:nvSpPr>
        <p:spPr/>
        <p:txBody>
          <a:bodyPr/>
          <a:lstStyle/>
          <a:p>
            <a:fld id="{949EBC64-41CB-41B8-B6DF-9B1367312BD4}" type="slidenum">
              <a:rPr lang="en-US" smtClean="0"/>
              <a:t>58</a:t>
            </a:fld>
            <a:endParaRPr lang="en-US"/>
          </a:p>
        </p:txBody>
      </p:sp>
    </p:spTree>
    <p:extLst>
      <p:ext uri="{BB962C8B-B14F-4D97-AF65-F5344CB8AC3E}">
        <p14:creationId xmlns:p14="http://schemas.microsoft.com/office/powerpoint/2010/main" val="3986082949"/>
      </p:ext>
    </p:extLst>
  </p:cSld>
  <p:clrMapOvr>
    <a:masterClrMapping/>
  </p:clrMapOvr>
  <p:transition>
    <p:zo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043027" y="1105167"/>
            <a:ext cx="10176916" cy="508556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9"/>
          <p:cNvSpPr>
            <a:spLocks noChangeArrowheads="1"/>
          </p:cNvSpPr>
          <p:nvPr/>
        </p:nvSpPr>
        <p:spPr bwMode="auto">
          <a:xfrm>
            <a:off x="912138" y="460170"/>
            <a:ext cx="10337562" cy="81438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Stacked Bar Chart</a:t>
            </a:r>
          </a:p>
        </p:txBody>
      </p:sp>
      <p:sp>
        <p:nvSpPr>
          <p:cNvPr id="4" name="Rectangle 38"/>
          <p:cNvSpPr>
            <a:spLocks noChangeArrowheads="1"/>
          </p:cNvSpPr>
          <p:nvPr/>
        </p:nvSpPr>
        <p:spPr bwMode="auto">
          <a:xfrm>
            <a:off x="1043027" y="1073943"/>
            <a:ext cx="10885005" cy="4878387"/>
          </a:xfrm>
          <a:prstGeom prst="rect">
            <a:avLst/>
          </a:prstGeom>
          <a:noFill/>
          <a:ln w="635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p>
        </p:txBody>
      </p:sp>
      <p:sp>
        <p:nvSpPr>
          <p:cNvPr id="5" name="Line 6"/>
          <p:cNvSpPr>
            <a:spLocks noChangeShapeType="1"/>
          </p:cNvSpPr>
          <p:nvPr/>
        </p:nvSpPr>
        <p:spPr bwMode="auto">
          <a:xfrm flipH="1" flipV="1">
            <a:off x="2355444" y="1768970"/>
            <a:ext cx="0" cy="386080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6" name="Rectangle 30"/>
          <p:cNvSpPr>
            <a:spLocks noChangeArrowheads="1"/>
          </p:cNvSpPr>
          <p:nvPr/>
        </p:nvSpPr>
        <p:spPr bwMode="auto">
          <a:xfrm>
            <a:off x="2905436" y="5683746"/>
            <a:ext cx="1112485"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Colonial</a:t>
            </a:r>
          </a:p>
        </p:txBody>
      </p:sp>
      <p:sp>
        <p:nvSpPr>
          <p:cNvPr id="7" name="Rectangle 32"/>
          <p:cNvSpPr>
            <a:spLocks noChangeArrowheads="1"/>
          </p:cNvSpPr>
          <p:nvPr/>
        </p:nvSpPr>
        <p:spPr bwMode="auto">
          <a:xfrm>
            <a:off x="4651949" y="5683746"/>
            <a:ext cx="610746"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Log</a:t>
            </a:r>
          </a:p>
        </p:txBody>
      </p:sp>
      <p:sp>
        <p:nvSpPr>
          <p:cNvPr id="8" name="Rectangle 33"/>
          <p:cNvSpPr>
            <a:spLocks noChangeArrowheads="1"/>
          </p:cNvSpPr>
          <p:nvPr/>
        </p:nvSpPr>
        <p:spPr bwMode="auto">
          <a:xfrm>
            <a:off x="6061524" y="5707558"/>
            <a:ext cx="753412" cy="366767"/>
          </a:xfrm>
          <a:prstGeom prst="rect">
            <a:avLst/>
          </a:prstGeom>
          <a:noFill/>
          <a:ln w="12700">
            <a:noFill/>
            <a:miter lim="800000"/>
            <a:headEnd/>
            <a:tailEnd/>
          </a:ln>
          <a:effectLst/>
        </p:spPr>
        <p:txBody>
          <a:bodyPr wrap="none" lIns="90488" tIns="44450" rIns="90488" bIns="44450">
            <a:spAutoFit/>
          </a:bodyPr>
          <a:lstStyle/>
          <a:p>
            <a:pPr>
              <a:lnSpc>
                <a:spcPct val="90000"/>
              </a:lnSpc>
              <a:defRPr/>
            </a:pPr>
            <a:r>
              <a:rPr lang="en-US" sz="2000" dirty="0">
                <a:solidFill>
                  <a:srgbClr val="000000"/>
                </a:solidFill>
                <a:effectLst/>
                <a:latin typeface="Arial" panose="020B0604020202020204" pitchFamily="34" charset="0"/>
                <a:cs typeface="Arial" panose="020B0604020202020204" pitchFamily="34" charset="0"/>
              </a:rPr>
              <a:t> Split</a:t>
            </a:r>
          </a:p>
        </p:txBody>
      </p:sp>
      <p:sp>
        <p:nvSpPr>
          <p:cNvPr id="9" name="Rectangle 34"/>
          <p:cNvSpPr>
            <a:spLocks noChangeArrowheads="1"/>
          </p:cNvSpPr>
          <p:nvPr/>
        </p:nvSpPr>
        <p:spPr bwMode="auto">
          <a:xfrm>
            <a:off x="7394801" y="5682159"/>
            <a:ext cx="1179811"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A-Frame</a:t>
            </a:r>
          </a:p>
        </p:txBody>
      </p:sp>
      <p:sp>
        <p:nvSpPr>
          <p:cNvPr id="10" name="Rectangle 35"/>
          <p:cNvSpPr>
            <a:spLocks noChangeArrowheads="1"/>
          </p:cNvSpPr>
          <p:nvPr/>
        </p:nvSpPr>
        <p:spPr bwMode="auto">
          <a:xfrm rot="16200000">
            <a:off x="-39660" y="3330737"/>
            <a:ext cx="2935100"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b="1" dirty="0">
                <a:solidFill>
                  <a:srgbClr val="000000"/>
                </a:solidFill>
                <a:effectLst/>
                <a:latin typeface="Arial" panose="020B0604020202020204" pitchFamily="34" charset="0"/>
                <a:cs typeface="Arial" panose="020B0604020202020204" pitchFamily="34" charset="0"/>
              </a:rPr>
              <a:t>Percentage Frequency</a:t>
            </a:r>
          </a:p>
        </p:txBody>
      </p:sp>
      <p:sp>
        <p:nvSpPr>
          <p:cNvPr id="11" name="Rectangle 36"/>
          <p:cNvSpPr>
            <a:spLocks noChangeArrowheads="1"/>
          </p:cNvSpPr>
          <p:nvPr/>
        </p:nvSpPr>
        <p:spPr bwMode="auto">
          <a:xfrm>
            <a:off x="9255599" y="5450384"/>
            <a:ext cx="1578959" cy="397545"/>
          </a:xfrm>
          <a:prstGeom prst="rect">
            <a:avLst/>
          </a:prstGeom>
          <a:noFill/>
          <a:ln w="12700">
            <a:noFill/>
            <a:miter lim="800000"/>
            <a:headEnd/>
            <a:tailEnd/>
          </a:ln>
          <a:effectLst/>
        </p:spPr>
        <p:txBody>
          <a:bodyPr wrap="none" lIns="90488" tIns="44450" rIns="90488" bIns="44450">
            <a:spAutoFit/>
          </a:bodyPr>
          <a:lstStyle/>
          <a:p>
            <a:pPr algn="l">
              <a:defRPr/>
            </a:pPr>
            <a:r>
              <a:rPr lang="en-US" sz="2000" b="1" dirty="0">
                <a:solidFill>
                  <a:srgbClr val="000000"/>
                </a:solidFill>
                <a:effectLst/>
                <a:latin typeface="Arial" panose="020B0604020202020204" pitchFamily="34" charset="0"/>
                <a:cs typeface="Arial" panose="020B0604020202020204" pitchFamily="34" charset="0"/>
              </a:rPr>
              <a:t>Home Style</a:t>
            </a:r>
          </a:p>
        </p:txBody>
      </p:sp>
      <p:grpSp>
        <p:nvGrpSpPr>
          <p:cNvPr id="25" name="Group 148"/>
          <p:cNvGrpSpPr>
            <a:grpSpLocks/>
          </p:cNvGrpSpPr>
          <p:nvPr/>
        </p:nvGrpSpPr>
        <p:grpSpPr bwMode="auto">
          <a:xfrm>
            <a:off x="2211867" y="1764208"/>
            <a:ext cx="270263" cy="3479800"/>
            <a:chOff x="1014" y="1027"/>
            <a:chExt cx="128" cy="2192"/>
          </a:xfrm>
        </p:grpSpPr>
        <p:grpSp>
          <p:nvGrpSpPr>
            <p:cNvPr id="26" name="Group 147"/>
            <p:cNvGrpSpPr>
              <a:grpSpLocks/>
            </p:cNvGrpSpPr>
            <p:nvPr/>
          </p:nvGrpSpPr>
          <p:grpSpPr bwMode="auto">
            <a:xfrm>
              <a:off x="1014" y="1271"/>
              <a:ext cx="128" cy="1948"/>
              <a:chOff x="1014" y="1271"/>
              <a:chExt cx="128" cy="1948"/>
            </a:xfrm>
          </p:grpSpPr>
          <p:sp>
            <p:nvSpPr>
              <p:cNvPr id="28" name="Line 7"/>
              <p:cNvSpPr>
                <a:spLocks noChangeShapeType="1"/>
              </p:cNvSpPr>
              <p:nvPr/>
            </p:nvSpPr>
            <p:spPr bwMode="auto">
              <a:xfrm>
                <a:off x="1021" y="3219"/>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29" name="Line 8"/>
              <p:cNvSpPr>
                <a:spLocks noChangeShapeType="1"/>
              </p:cNvSpPr>
              <p:nvPr/>
            </p:nvSpPr>
            <p:spPr bwMode="auto">
              <a:xfrm>
                <a:off x="1021" y="2980"/>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0" name="Line 9"/>
              <p:cNvSpPr>
                <a:spLocks noChangeShapeType="1"/>
              </p:cNvSpPr>
              <p:nvPr/>
            </p:nvSpPr>
            <p:spPr bwMode="auto">
              <a:xfrm>
                <a:off x="1021" y="2736"/>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1" name="Line 10"/>
              <p:cNvSpPr>
                <a:spLocks noChangeShapeType="1"/>
              </p:cNvSpPr>
              <p:nvPr/>
            </p:nvSpPr>
            <p:spPr bwMode="auto">
              <a:xfrm>
                <a:off x="1021" y="2490"/>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2" name="Line 11"/>
              <p:cNvSpPr>
                <a:spLocks noChangeShapeType="1"/>
              </p:cNvSpPr>
              <p:nvPr/>
            </p:nvSpPr>
            <p:spPr bwMode="auto">
              <a:xfrm>
                <a:off x="1021" y="2247"/>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3" name="Line 12"/>
              <p:cNvSpPr>
                <a:spLocks noChangeShapeType="1"/>
              </p:cNvSpPr>
              <p:nvPr/>
            </p:nvSpPr>
            <p:spPr bwMode="auto">
              <a:xfrm>
                <a:off x="1021" y="2002"/>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4" name="Line 13"/>
              <p:cNvSpPr>
                <a:spLocks noChangeShapeType="1"/>
              </p:cNvSpPr>
              <p:nvPr/>
            </p:nvSpPr>
            <p:spPr bwMode="auto">
              <a:xfrm>
                <a:off x="1021" y="1758"/>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5" name="Line 14"/>
              <p:cNvSpPr>
                <a:spLocks noChangeShapeType="1"/>
              </p:cNvSpPr>
              <p:nvPr/>
            </p:nvSpPr>
            <p:spPr bwMode="auto">
              <a:xfrm>
                <a:off x="1014" y="1517"/>
                <a:ext cx="122"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36" name="Line 15"/>
              <p:cNvSpPr>
                <a:spLocks noChangeShapeType="1"/>
              </p:cNvSpPr>
              <p:nvPr/>
            </p:nvSpPr>
            <p:spPr bwMode="auto">
              <a:xfrm>
                <a:off x="1021" y="1271"/>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grpSp>
        <p:sp>
          <p:nvSpPr>
            <p:cNvPr id="27" name="Line 144"/>
            <p:cNvSpPr>
              <a:spLocks noChangeShapeType="1"/>
            </p:cNvSpPr>
            <p:nvPr/>
          </p:nvSpPr>
          <p:spPr bwMode="auto">
            <a:xfrm>
              <a:off x="1021" y="1027"/>
              <a:ext cx="121"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grpSp>
      <p:grpSp>
        <p:nvGrpSpPr>
          <p:cNvPr id="37" name="Group 152"/>
          <p:cNvGrpSpPr>
            <a:grpSpLocks/>
          </p:cNvGrpSpPr>
          <p:nvPr/>
        </p:nvGrpSpPr>
        <p:grpSpPr bwMode="auto">
          <a:xfrm>
            <a:off x="1529881" y="1567359"/>
            <a:ext cx="720001" cy="3875087"/>
            <a:chOff x="685" y="903"/>
            <a:chExt cx="341" cy="2441"/>
          </a:xfrm>
        </p:grpSpPr>
        <p:grpSp>
          <p:nvGrpSpPr>
            <p:cNvPr id="38" name="Group 151"/>
            <p:cNvGrpSpPr>
              <a:grpSpLocks/>
            </p:cNvGrpSpPr>
            <p:nvPr/>
          </p:nvGrpSpPr>
          <p:grpSpPr bwMode="auto">
            <a:xfrm>
              <a:off x="767" y="1143"/>
              <a:ext cx="259" cy="2201"/>
              <a:chOff x="767" y="1143"/>
              <a:chExt cx="259" cy="2201"/>
            </a:xfrm>
          </p:grpSpPr>
          <p:sp>
            <p:nvSpPr>
              <p:cNvPr id="40" name="Rectangle 16"/>
              <p:cNvSpPr>
                <a:spLocks noChangeArrowheads="1"/>
              </p:cNvSpPr>
              <p:nvPr/>
            </p:nvSpPr>
            <p:spPr bwMode="auto">
              <a:xfrm>
                <a:off x="775" y="3094"/>
                <a:ext cx="222"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10</a:t>
                </a:r>
              </a:p>
            </p:txBody>
          </p:sp>
          <p:sp>
            <p:nvSpPr>
              <p:cNvPr id="41" name="Rectangle 17"/>
              <p:cNvSpPr>
                <a:spLocks noChangeArrowheads="1"/>
              </p:cNvSpPr>
              <p:nvPr/>
            </p:nvSpPr>
            <p:spPr bwMode="auto">
              <a:xfrm>
                <a:off x="775" y="2862"/>
                <a:ext cx="222"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20</a:t>
                </a:r>
              </a:p>
            </p:txBody>
          </p:sp>
          <p:sp>
            <p:nvSpPr>
              <p:cNvPr id="42" name="Rectangle 18"/>
              <p:cNvSpPr>
                <a:spLocks noChangeArrowheads="1"/>
              </p:cNvSpPr>
              <p:nvPr/>
            </p:nvSpPr>
            <p:spPr bwMode="auto">
              <a:xfrm>
                <a:off x="771" y="2617"/>
                <a:ext cx="255"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30 </a:t>
                </a:r>
              </a:p>
            </p:txBody>
          </p:sp>
          <p:sp>
            <p:nvSpPr>
              <p:cNvPr id="43" name="Rectangle 19"/>
              <p:cNvSpPr>
                <a:spLocks noChangeArrowheads="1"/>
              </p:cNvSpPr>
              <p:nvPr/>
            </p:nvSpPr>
            <p:spPr bwMode="auto">
              <a:xfrm>
                <a:off x="771" y="2365"/>
                <a:ext cx="222"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40</a:t>
                </a:r>
              </a:p>
            </p:txBody>
          </p:sp>
          <p:sp>
            <p:nvSpPr>
              <p:cNvPr id="44" name="Rectangle 20"/>
              <p:cNvSpPr>
                <a:spLocks noChangeArrowheads="1"/>
              </p:cNvSpPr>
              <p:nvPr/>
            </p:nvSpPr>
            <p:spPr bwMode="auto">
              <a:xfrm>
                <a:off x="771" y="2120"/>
                <a:ext cx="222"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50</a:t>
                </a:r>
              </a:p>
            </p:txBody>
          </p:sp>
          <p:sp>
            <p:nvSpPr>
              <p:cNvPr id="45" name="Rectangle 21"/>
              <p:cNvSpPr>
                <a:spLocks noChangeArrowheads="1"/>
              </p:cNvSpPr>
              <p:nvPr/>
            </p:nvSpPr>
            <p:spPr bwMode="auto">
              <a:xfrm>
                <a:off x="772" y="1874"/>
                <a:ext cx="222"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60</a:t>
                </a:r>
              </a:p>
            </p:txBody>
          </p:sp>
          <p:sp>
            <p:nvSpPr>
              <p:cNvPr id="46" name="Rectangle 22"/>
              <p:cNvSpPr>
                <a:spLocks noChangeArrowheads="1"/>
              </p:cNvSpPr>
              <p:nvPr/>
            </p:nvSpPr>
            <p:spPr bwMode="auto">
              <a:xfrm>
                <a:off x="771" y="1633"/>
                <a:ext cx="222"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70</a:t>
                </a:r>
              </a:p>
            </p:txBody>
          </p:sp>
          <p:sp>
            <p:nvSpPr>
              <p:cNvPr id="47" name="Rectangle 23"/>
              <p:cNvSpPr>
                <a:spLocks noChangeArrowheads="1"/>
              </p:cNvSpPr>
              <p:nvPr/>
            </p:nvSpPr>
            <p:spPr bwMode="auto">
              <a:xfrm>
                <a:off x="767" y="1387"/>
                <a:ext cx="222"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80</a:t>
                </a:r>
              </a:p>
            </p:txBody>
          </p:sp>
          <p:sp>
            <p:nvSpPr>
              <p:cNvPr id="48" name="Rectangle 24"/>
              <p:cNvSpPr>
                <a:spLocks noChangeArrowheads="1"/>
              </p:cNvSpPr>
              <p:nvPr/>
            </p:nvSpPr>
            <p:spPr bwMode="auto">
              <a:xfrm>
                <a:off x="769" y="1143"/>
                <a:ext cx="222"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90</a:t>
                </a:r>
              </a:p>
            </p:txBody>
          </p:sp>
        </p:grpSp>
        <p:sp>
          <p:nvSpPr>
            <p:cNvPr id="39" name="Rectangle 146"/>
            <p:cNvSpPr>
              <a:spLocks noChangeArrowheads="1"/>
            </p:cNvSpPr>
            <p:nvPr/>
          </p:nvSpPr>
          <p:spPr bwMode="auto">
            <a:xfrm>
              <a:off x="685" y="903"/>
              <a:ext cx="289" cy="250"/>
            </a:xfrm>
            <a:prstGeom prst="rect">
              <a:avLst/>
            </a:prstGeom>
            <a:noFill/>
            <a:ln w="12700">
              <a:noFill/>
              <a:miter lim="800000"/>
              <a:headEnd/>
              <a:tailEnd/>
            </a:ln>
            <a:effectLst/>
          </p:spPr>
          <p:txBody>
            <a:bodyPr wrap="none" lIns="90488" tIns="44450" rIns="90488" bIns="44450">
              <a:spAutoFit/>
            </a:bodyPr>
            <a:lstStyle/>
            <a:p>
              <a:pPr algn="l">
                <a:defRPr/>
              </a:pPr>
              <a:r>
                <a:rPr lang="en-US" sz="2000" dirty="0">
                  <a:solidFill>
                    <a:srgbClr val="000000"/>
                  </a:solidFill>
                  <a:effectLst/>
                  <a:latin typeface="Arial" panose="020B0604020202020204" pitchFamily="34" charset="0"/>
                  <a:cs typeface="Arial" panose="020B0604020202020204" pitchFamily="34" charset="0"/>
                </a:rPr>
                <a:t>100</a:t>
              </a:r>
            </a:p>
          </p:txBody>
        </p:sp>
      </p:grpSp>
      <p:sp>
        <p:nvSpPr>
          <p:cNvPr id="49" name="Rectangle 141"/>
          <p:cNvSpPr>
            <a:spLocks noChangeArrowheads="1"/>
          </p:cNvSpPr>
          <p:nvPr/>
        </p:nvSpPr>
        <p:spPr bwMode="auto">
          <a:xfrm>
            <a:off x="2943090" y="1105167"/>
            <a:ext cx="5422153" cy="525461"/>
          </a:xfrm>
          <a:prstGeom prst="rect">
            <a:avLst/>
          </a:prstGeom>
          <a:noFill/>
          <a:ln w="12700">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defRPr/>
            </a:pPr>
            <a:r>
              <a:rPr lang="en-US" sz="2400" dirty="0">
                <a:solidFill>
                  <a:srgbClr val="000000"/>
                </a:solidFill>
                <a:effectLst/>
                <a:latin typeface="Arial" panose="020B0604020202020204" pitchFamily="34" charset="0"/>
                <a:cs typeface="Arial" panose="020B0604020202020204" pitchFamily="34" charset="0"/>
              </a:rPr>
              <a:t>Finger Lake Homes</a:t>
            </a:r>
          </a:p>
        </p:txBody>
      </p:sp>
      <p:sp>
        <p:nvSpPr>
          <p:cNvPr id="50" name="Rectangle 25"/>
          <p:cNvSpPr>
            <a:spLocks noChangeArrowheads="1"/>
          </p:cNvSpPr>
          <p:nvPr/>
        </p:nvSpPr>
        <p:spPr bwMode="auto">
          <a:xfrm>
            <a:off x="3106237" y="3334734"/>
            <a:ext cx="726332" cy="2303608"/>
          </a:xfrm>
          <a:prstGeom prst="rect">
            <a:avLst/>
          </a:prstGeom>
          <a:solidFill>
            <a:schemeClr val="bg1">
              <a:lumMod val="85000"/>
            </a:schemeClr>
          </a:solidFill>
          <a:ln w="12700">
            <a:solidFill>
              <a:schemeClr val="tx1"/>
            </a:solidFill>
            <a:miter lim="800000"/>
            <a:headEnd/>
            <a:tailEnd/>
          </a:ln>
          <a:effectLst/>
        </p:spPr>
        <p:txBody>
          <a:bodyPr wrap="none" anchor="ctr"/>
          <a:lstStyle/>
          <a:p>
            <a:pPr>
              <a:defRPr/>
            </a:pPr>
            <a:endParaRPr lang="en-US" dirty="0"/>
          </a:p>
        </p:txBody>
      </p:sp>
      <p:sp>
        <p:nvSpPr>
          <p:cNvPr id="51" name="Rectangle 26"/>
          <p:cNvSpPr>
            <a:spLocks noChangeArrowheads="1"/>
          </p:cNvSpPr>
          <p:nvPr/>
        </p:nvSpPr>
        <p:spPr bwMode="auto">
          <a:xfrm>
            <a:off x="3106237" y="1768971"/>
            <a:ext cx="726332" cy="1565763"/>
          </a:xfrm>
          <a:prstGeom prst="rect">
            <a:avLst/>
          </a:prstGeom>
          <a:solidFill>
            <a:schemeClr val="bg1">
              <a:lumMod val="65000"/>
            </a:schemeClr>
          </a:solidFill>
          <a:ln w="12700">
            <a:solidFill>
              <a:schemeClr val="tx1"/>
            </a:solidFill>
            <a:miter lim="800000"/>
            <a:headEnd/>
            <a:tailEnd/>
          </a:ln>
          <a:effectLst/>
        </p:spPr>
        <p:txBody>
          <a:bodyPr wrap="none" anchor="ctr"/>
          <a:lstStyle/>
          <a:p>
            <a:pPr>
              <a:defRPr/>
            </a:pPr>
            <a:endParaRPr lang="en-US" dirty="0"/>
          </a:p>
        </p:txBody>
      </p:sp>
      <p:sp>
        <p:nvSpPr>
          <p:cNvPr id="52" name="Line 5"/>
          <p:cNvSpPr>
            <a:spLocks noChangeShapeType="1"/>
          </p:cNvSpPr>
          <p:nvPr/>
        </p:nvSpPr>
        <p:spPr bwMode="auto">
          <a:xfrm>
            <a:off x="2351221" y="5639295"/>
            <a:ext cx="6826255"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dirty="0"/>
          </a:p>
        </p:txBody>
      </p:sp>
      <p:sp>
        <p:nvSpPr>
          <p:cNvPr id="53" name="Rectangle 25"/>
          <p:cNvSpPr>
            <a:spLocks noChangeArrowheads="1"/>
          </p:cNvSpPr>
          <p:nvPr/>
        </p:nvSpPr>
        <p:spPr bwMode="auto">
          <a:xfrm>
            <a:off x="4599234" y="4486573"/>
            <a:ext cx="726332" cy="1144231"/>
          </a:xfrm>
          <a:prstGeom prst="rect">
            <a:avLst/>
          </a:prstGeom>
          <a:solidFill>
            <a:schemeClr val="bg1">
              <a:lumMod val="85000"/>
            </a:schemeClr>
          </a:solidFill>
          <a:ln w="12700">
            <a:solidFill>
              <a:schemeClr val="tx1"/>
            </a:solidFill>
            <a:miter lim="800000"/>
            <a:headEnd/>
            <a:tailEnd/>
          </a:ln>
          <a:effectLst/>
        </p:spPr>
        <p:txBody>
          <a:bodyPr wrap="none" anchor="ctr"/>
          <a:lstStyle/>
          <a:p>
            <a:pPr>
              <a:defRPr/>
            </a:pPr>
            <a:endParaRPr lang="en-US" dirty="0"/>
          </a:p>
        </p:txBody>
      </p:sp>
      <p:sp>
        <p:nvSpPr>
          <p:cNvPr id="54" name="Rectangle 26"/>
          <p:cNvSpPr>
            <a:spLocks noChangeArrowheads="1"/>
          </p:cNvSpPr>
          <p:nvPr/>
        </p:nvSpPr>
        <p:spPr bwMode="auto">
          <a:xfrm>
            <a:off x="4599234" y="1764208"/>
            <a:ext cx="726332" cy="2740058"/>
          </a:xfrm>
          <a:prstGeom prst="rect">
            <a:avLst/>
          </a:prstGeom>
          <a:solidFill>
            <a:schemeClr val="bg1">
              <a:lumMod val="65000"/>
            </a:schemeClr>
          </a:solidFill>
          <a:ln w="12700">
            <a:solidFill>
              <a:schemeClr val="tx1"/>
            </a:solidFill>
            <a:miter lim="800000"/>
            <a:headEnd/>
            <a:tailEnd/>
          </a:ln>
          <a:effectLst/>
        </p:spPr>
        <p:txBody>
          <a:bodyPr wrap="none" anchor="ctr"/>
          <a:lstStyle/>
          <a:p>
            <a:pPr>
              <a:defRPr/>
            </a:pPr>
            <a:endParaRPr lang="en-US" dirty="0"/>
          </a:p>
        </p:txBody>
      </p:sp>
      <p:sp>
        <p:nvSpPr>
          <p:cNvPr id="55" name="Rectangle 25"/>
          <p:cNvSpPr>
            <a:spLocks noChangeArrowheads="1"/>
          </p:cNvSpPr>
          <p:nvPr/>
        </p:nvSpPr>
        <p:spPr bwMode="auto">
          <a:xfrm>
            <a:off x="6110935" y="3508824"/>
            <a:ext cx="726332" cy="2124470"/>
          </a:xfrm>
          <a:prstGeom prst="rect">
            <a:avLst/>
          </a:prstGeom>
          <a:solidFill>
            <a:schemeClr val="bg1">
              <a:lumMod val="85000"/>
            </a:schemeClr>
          </a:solidFill>
          <a:ln w="12700">
            <a:solidFill>
              <a:schemeClr val="tx1"/>
            </a:solidFill>
            <a:miter lim="800000"/>
            <a:headEnd/>
            <a:tailEnd/>
          </a:ln>
          <a:effectLst/>
        </p:spPr>
        <p:txBody>
          <a:bodyPr wrap="none" anchor="ctr"/>
          <a:lstStyle/>
          <a:p>
            <a:pPr>
              <a:defRPr/>
            </a:pPr>
            <a:endParaRPr lang="en-US" dirty="0"/>
          </a:p>
        </p:txBody>
      </p:sp>
      <p:sp>
        <p:nvSpPr>
          <p:cNvPr id="56" name="Rectangle 26"/>
          <p:cNvSpPr>
            <a:spLocks noChangeArrowheads="1"/>
          </p:cNvSpPr>
          <p:nvPr/>
        </p:nvSpPr>
        <p:spPr bwMode="auto">
          <a:xfrm>
            <a:off x="6110935" y="1764209"/>
            <a:ext cx="726332" cy="1756973"/>
          </a:xfrm>
          <a:prstGeom prst="rect">
            <a:avLst/>
          </a:prstGeom>
          <a:solidFill>
            <a:schemeClr val="bg1">
              <a:lumMod val="65000"/>
            </a:schemeClr>
          </a:solidFill>
          <a:ln w="12700">
            <a:solidFill>
              <a:schemeClr val="tx1"/>
            </a:solidFill>
            <a:miter lim="800000"/>
            <a:headEnd/>
            <a:tailEnd/>
          </a:ln>
          <a:effectLst/>
        </p:spPr>
        <p:txBody>
          <a:bodyPr wrap="none" anchor="ctr"/>
          <a:lstStyle/>
          <a:p>
            <a:pPr>
              <a:defRPr/>
            </a:pPr>
            <a:endParaRPr lang="en-US" dirty="0"/>
          </a:p>
        </p:txBody>
      </p:sp>
      <p:sp>
        <p:nvSpPr>
          <p:cNvPr id="57" name="Rectangle 25"/>
          <p:cNvSpPr>
            <a:spLocks noChangeArrowheads="1"/>
          </p:cNvSpPr>
          <p:nvPr/>
        </p:nvSpPr>
        <p:spPr bwMode="auto">
          <a:xfrm>
            <a:off x="7620443" y="2551852"/>
            <a:ext cx="726332" cy="3086547"/>
          </a:xfrm>
          <a:prstGeom prst="rect">
            <a:avLst/>
          </a:prstGeom>
          <a:solidFill>
            <a:schemeClr val="bg1">
              <a:lumMod val="85000"/>
            </a:schemeClr>
          </a:solidFill>
          <a:ln w="12700">
            <a:solidFill>
              <a:schemeClr val="tx1"/>
            </a:solidFill>
            <a:miter lim="800000"/>
            <a:headEnd/>
            <a:tailEnd/>
          </a:ln>
          <a:effectLst/>
        </p:spPr>
        <p:txBody>
          <a:bodyPr wrap="none" anchor="ctr"/>
          <a:lstStyle/>
          <a:p>
            <a:pPr>
              <a:defRPr/>
            </a:pPr>
            <a:endParaRPr lang="en-US" dirty="0"/>
          </a:p>
        </p:txBody>
      </p:sp>
      <p:sp>
        <p:nvSpPr>
          <p:cNvPr id="58" name="Rectangle 26"/>
          <p:cNvSpPr>
            <a:spLocks noChangeArrowheads="1"/>
          </p:cNvSpPr>
          <p:nvPr/>
        </p:nvSpPr>
        <p:spPr bwMode="auto">
          <a:xfrm>
            <a:off x="7620443" y="1781328"/>
            <a:ext cx="726332" cy="777177"/>
          </a:xfrm>
          <a:prstGeom prst="rect">
            <a:avLst/>
          </a:prstGeom>
          <a:solidFill>
            <a:schemeClr val="bg1">
              <a:lumMod val="65000"/>
            </a:schemeClr>
          </a:solidFill>
          <a:ln w="12700">
            <a:solidFill>
              <a:schemeClr val="tx1"/>
            </a:solidFill>
            <a:miter lim="800000"/>
            <a:headEnd/>
            <a:tailEnd/>
          </a:ln>
          <a:effectLst/>
        </p:spPr>
        <p:txBody>
          <a:bodyPr wrap="none" anchor="ctr"/>
          <a:lstStyle/>
          <a:p>
            <a:pPr>
              <a:defRPr/>
            </a:pPr>
            <a:endParaRPr lang="en-US" dirty="0"/>
          </a:p>
        </p:txBody>
      </p:sp>
      <p:sp>
        <p:nvSpPr>
          <p:cNvPr id="60" name="TextBox 59"/>
          <p:cNvSpPr txBox="1"/>
          <p:nvPr/>
        </p:nvSpPr>
        <p:spPr>
          <a:xfrm>
            <a:off x="9448369" y="3021965"/>
            <a:ext cx="1473480" cy="400110"/>
          </a:xfrm>
          <a:prstGeom prst="rect">
            <a:avLst/>
          </a:prstGeom>
          <a:noFill/>
        </p:spPr>
        <p:txBody>
          <a:bodyPr wrap="none" rtlCol="0">
            <a:spAutoFit/>
          </a:bodyPr>
          <a:lstStyle/>
          <a:p>
            <a:r>
              <a:rPr lang="en-US" sz="2000" dirty="0">
                <a:solidFill>
                  <a:srgbClr val="000000"/>
                </a:solidFill>
                <a:effectLst/>
                <a:latin typeface="Arial" panose="020B0604020202020204" pitchFamily="34" charset="0"/>
                <a:cs typeface="Arial" panose="020B0604020202020204" pitchFamily="34" charset="0"/>
              </a:rPr>
              <a:t>&lt; $250,000</a:t>
            </a:r>
          </a:p>
        </p:txBody>
      </p:sp>
      <p:sp>
        <p:nvSpPr>
          <p:cNvPr id="61" name="TextBox 60"/>
          <p:cNvSpPr txBox="1"/>
          <p:nvPr/>
        </p:nvSpPr>
        <p:spPr>
          <a:xfrm>
            <a:off x="9448369" y="3355340"/>
            <a:ext cx="1473480" cy="400110"/>
          </a:xfrm>
          <a:prstGeom prst="rect">
            <a:avLst/>
          </a:prstGeom>
          <a:noFill/>
        </p:spPr>
        <p:txBody>
          <a:bodyPr wrap="none" rtlCol="0">
            <a:spAutoFit/>
          </a:bodyPr>
          <a:lstStyle/>
          <a:p>
            <a:r>
              <a:rPr lang="en-US" sz="2000" u="sng" dirty="0">
                <a:solidFill>
                  <a:srgbClr val="000000"/>
                </a:solidFill>
                <a:effectLst/>
                <a:latin typeface="Arial" panose="020B0604020202020204" pitchFamily="34" charset="0"/>
                <a:cs typeface="Arial" panose="020B0604020202020204" pitchFamily="34" charset="0"/>
              </a:rPr>
              <a:t>&gt;</a:t>
            </a:r>
            <a:r>
              <a:rPr lang="en-US" sz="2000" dirty="0">
                <a:solidFill>
                  <a:srgbClr val="000000"/>
                </a:solidFill>
                <a:effectLst/>
                <a:latin typeface="Arial" panose="020B0604020202020204" pitchFamily="34" charset="0"/>
                <a:cs typeface="Arial" panose="020B0604020202020204" pitchFamily="34" charset="0"/>
              </a:rPr>
              <a:t> $250,000</a:t>
            </a:r>
          </a:p>
        </p:txBody>
      </p:sp>
      <p:sp>
        <p:nvSpPr>
          <p:cNvPr id="62" name="Rectangle 25"/>
          <p:cNvSpPr>
            <a:spLocks noChangeArrowheads="1"/>
          </p:cNvSpPr>
          <p:nvPr/>
        </p:nvSpPr>
        <p:spPr bwMode="auto">
          <a:xfrm>
            <a:off x="8860349" y="3108820"/>
            <a:ext cx="363166" cy="238360"/>
          </a:xfrm>
          <a:prstGeom prst="rect">
            <a:avLst/>
          </a:prstGeom>
          <a:solidFill>
            <a:schemeClr val="bg1">
              <a:lumMod val="85000"/>
            </a:schemeClr>
          </a:solidFill>
          <a:ln w="12700">
            <a:solidFill>
              <a:schemeClr val="tx1"/>
            </a:solidFill>
            <a:miter lim="800000"/>
            <a:headEnd/>
            <a:tailEnd/>
          </a:ln>
          <a:effectLst/>
        </p:spPr>
        <p:txBody>
          <a:bodyPr wrap="none" anchor="ctr"/>
          <a:lstStyle/>
          <a:p>
            <a:pPr>
              <a:defRPr/>
            </a:pPr>
            <a:endParaRPr lang="en-US" dirty="0">
              <a:solidFill>
                <a:srgbClr val="000000"/>
              </a:solidFill>
              <a:effectLst/>
              <a:latin typeface="Arial" panose="020B0604020202020204" pitchFamily="34" charset="0"/>
              <a:cs typeface="Arial" panose="020B0604020202020204" pitchFamily="34" charset="0"/>
            </a:endParaRPr>
          </a:p>
        </p:txBody>
      </p:sp>
      <p:sp>
        <p:nvSpPr>
          <p:cNvPr id="63" name="Rectangle 26"/>
          <p:cNvSpPr>
            <a:spLocks noChangeArrowheads="1"/>
          </p:cNvSpPr>
          <p:nvPr/>
        </p:nvSpPr>
        <p:spPr bwMode="auto">
          <a:xfrm>
            <a:off x="8868943" y="3434258"/>
            <a:ext cx="354573" cy="239714"/>
          </a:xfrm>
          <a:prstGeom prst="rect">
            <a:avLst/>
          </a:prstGeom>
          <a:solidFill>
            <a:schemeClr val="bg1">
              <a:lumMod val="65000"/>
            </a:schemeClr>
          </a:solidFill>
          <a:ln w="12700">
            <a:solidFill>
              <a:schemeClr val="tx1"/>
            </a:solidFill>
            <a:miter lim="800000"/>
            <a:headEnd/>
            <a:tailEnd/>
          </a:ln>
          <a:effectLst/>
        </p:spPr>
        <p:txBody>
          <a:bodyPr wrap="none" anchor="ctr"/>
          <a:lstStyle/>
          <a:p>
            <a:pPr>
              <a:defRPr/>
            </a:pPr>
            <a:endParaRPr lang="en-US" dirty="0">
              <a:solidFill>
                <a:srgbClr val="000000"/>
              </a:solidFill>
              <a:effectLst/>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949EBC64-41CB-41B8-B6DF-9B1367312BD4}" type="slidenum">
              <a:rPr lang="en-US" smtClean="0"/>
              <a:t>59</a:t>
            </a:fld>
            <a:endParaRPr lang="en-US"/>
          </a:p>
        </p:txBody>
      </p:sp>
    </p:spTree>
    <p:extLst>
      <p:ext uri="{BB962C8B-B14F-4D97-AF65-F5344CB8AC3E}">
        <p14:creationId xmlns:p14="http://schemas.microsoft.com/office/powerpoint/2010/main" val="3332462115"/>
      </p:ext>
    </p:extLst>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a:xfrm>
            <a:off x="912138" y="648687"/>
            <a:ext cx="10337562" cy="762000"/>
          </a:xfrm>
          <a:prstGeom prst="rect">
            <a:avLst/>
          </a:prstGeom>
        </p:spPr>
        <p:txBody>
          <a:bodyPr anchor="ct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fontAlgn="auto">
              <a:spcAft>
                <a:spcPts val="0"/>
              </a:spcAft>
              <a:defRPr/>
            </a:pPr>
            <a:r>
              <a:rPr lang="en-US" sz="3200" dirty="0">
                <a:effectLst/>
              </a:rPr>
              <a:t>Frequency Distribution</a:t>
            </a:r>
          </a:p>
        </p:txBody>
      </p:sp>
      <p:sp>
        <p:nvSpPr>
          <p:cNvPr id="11" name="Rectangle 3"/>
          <p:cNvSpPr txBox="1">
            <a:spLocks noChangeArrowheads="1"/>
          </p:cNvSpPr>
          <p:nvPr/>
        </p:nvSpPr>
        <p:spPr>
          <a:xfrm>
            <a:off x="920231" y="1260739"/>
            <a:ext cx="10844306" cy="18446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4488" indent="-344488" fontAlgn="auto">
              <a:spcAft>
                <a:spcPts val="0"/>
              </a:spcAft>
              <a:defRPr/>
            </a:pPr>
            <a:r>
              <a:rPr lang="en-US" dirty="0">
                <a:effectLst/>
              </a:rPr>
              <a:t>Example: </a:t>
            </a:r>
            <a:r>
              <a:rPr lang="en-US" dirty="0" err="1">
                <a:effectLst/>
              </a:rPr>
              <a:t>Marada</a:t>
            </a:r>
            <a:r>
              <a:rPr lang="en-US" dirty="0">
                <a:effectLst/>
              </a:rPr>
              <a:t> Inn</a:t>
            </a:r>
          </a:p>
        </p:txBody>
      </p:sp>
      <p:graphicFrame>
        <p:nvGraphicFramePr>
          <p:cNvPr id="2" name="Table 1"/>
          <p:cNvGraphicFramePr>
            <a:graphicFrameLocks noGrp="1"/>
          </p:cNvGraphicFramePr>
          <p:nvPr>
            <p:extLst>
              <p:ext uri="{D42A27DB-BD31-4B8C-83A1-F6EECF244321}">
                <p14:modId xmlns:p14="http://schemas.microsoft.com/office/powerpoint/2010/main" val="562177202"/>
              </p:ext>
            </p:extLst>
          </p:nvPr>
        </p:nvGraphicFramePr>
        <p:xfrm>
          <a:off x="3781632" y="2254605"/>
          <a:ext cx="3966054" cy="2595880"/>
        </p:xfrm>
        <a:graphic>
          <a:graphicData uri="http://schemas.openxmlformats.org/drawingml/2006/table">
            <a:tbl>
              <a:tblPr firstRow="1" bandRow="1">
                <a:tableStyleId>{073A0DAA-6AF3-43AB-8588-CEC1D06C72B9}</a:tableStyleId>
              </a:tblPr>
              <a:tblGrid>
                <a:gridCol w="1983027">
                  <a:extLst>
                    <a:ext uri="{9D8B030D-6E8A-4147-A177-3AD203B41FA5}">
                      <a16:colId xmlns:a16="http://schemas.microsoft.com/office/drawing/2014/main" val="20000"/>
                    </a:ext>
                  </a:extLst>
                </a:gridCol>
                <a:gridCol w="1983027">
                  <a:extLst>
                    <a:ext uri="{9D8B030D-6E8A-4147-A177-3AD203B41FA5}">
                      <a16:colId xmlns:a16="http://schemas.microsoft.com/office/drawing/2014/main" val="20001"/>
                    </a:ext>
                  </a:extLst>
                </a:gridCol>
              </a:tblGrid>
              <a:tr h="370840">
                <a:tc>
                  <a:txBody>
                    <a:bodyPr/>
                    <a:lstStyle/>
                    <a:p>
                      <a:r>
                        <a:rPr lang="en-US" dirty="0"/>
                        <a:t>Rating</a:t>
                      </a:r>
                    </a:p>
                  </a:txBody>
                  <a:tcPr/>
                </a:tc>
                <a:tc>
                  <a:txBody>
                    <a:bodyPr/>
                    <a:lstStyle/>
                    <a:p>
                      <a:pPr algn="ctr"/>
                      <a:r>
                        <a:rPr lang="en-US" dirty="0"/>
                        <a:t>Frequency</a:t>
                      </a:r>
                    </a:p>
                  </a:txBody>
                  <a:tcPr/>
                </a:tc>
                <a:extLst>
                  <a:ext uri="{0D108BD9-81ED-4DB2-BD59-A6C34878D82A}">
                    <a16:rowId xmlns:a16="http://schemas.microsoft.com/office/drawing/2014/main" val="10000"/>
                  </a:ext>
                </a:extLst>
              </a:tr>
              <a:tr h="370840">
                <a:tc>
                  <a:txBody>
                    <a:bodyPr/>
                    <a:lstStyle/>
                    <a:p>
                      <a:r>
                        <a:rPr lang="en-US" dirty="0"/>
                        <a:t>Poor</a:t>
                      </a:r>
                    </a:p>
                  </a:txBody>
                  <a:tcPr/>
                </a:tc>
                <a:tc>
                  <a:txBody>
                    <a:bodyPr/>
                    <a:lstStyle/>
                    <a:p>
                      <a:pPr algn="ctr"/>
                      <a:r>
                        <a:rPr lang="en-US" dirty="0"/>
                        <a:t>2</a:t>
                      </a:r>
                    </a:p>
                  </a:txBody>
                  <a:tcPr/>
                </a:tc>
                <a:extLst>
                  <a:ext uri="{0D108BD9-81ED-4DB2-BD59-A6C34878D82A}">
                    <a16:rowId xmlns:a16="http://schemas.microsoft.com/office/drawing/2014/main" val="10001"/>
                  </a:ext>
                </a:extLst>
              </a:tr>
              <a:tr h="370840">
                <a:tc>
                  <a:txBody>
                    <a:bodyPr/>
                    <a:lstStyle/>
                    <a:p>
                      <a:r>
                        <a:rPr lang="en-US" dirty="0"/>
                        <a:t>Below Average</a:t>
                      </a:r>
                    </a:p>
                  </a:txBody>
                  <a:tcPr/>
                </a:tc>
                <a:tc>
                  <a:txBody>
                    <a:bodyPr/>
                    <a:lstStyle/>
                    <a:p>
                      <a:pPr algn="ctr"/>
                      <a:r>
                        <a:rPr lang="en-US" dirty="0"/>
                        <a:t>3</a:t>
                      </a:r>
                    </a:p>
                  </a:txBody>
                  <a:tcPr/>
                </a:tc>
                <a:extLst>
                  <a:ext uri="{0D108BD9-81ED-4DB2-BD59-A6C34878D82A}">
                    <a16:rowId xmlns:a16="http://schemas.microsoft.com/office/drawing/2014/main" val="10002"/>
                  </a:ext>
                </a:extLst>
              </a:tr>
              <a:tr h="370840">
                <a:tc>
                  <a:txBody>
                    <a:bodyPr/>
                    <a:lstStyle/>
                    <a:p>
                      <a:r>
                        <a:rPr lang="en-US" dirty="0"/>
                        <a:t>Average</a:t>
                      </a:r>
                    </a:p>
                  </a:txBody>
                  <a:tcPr/>
                </a:tc>
                <a:tc>
                  <a:txBody>
                    <a:bodyPr/>
                    <a:lstStyle/>
                    <a:p>
                      <a:pPr algn="ctr"/>
                      <a:r>
                        <a:rPr lang="en-US" dirty="0"/>
                        <a:t>5</a:t>
                      </a:r>
                    </a:p>
                  </a:txBody>
                  <a:tcPr/>
                </a:tc>
                <a:extLst>
                  <a:ext uri="{0D108BD9-81ED-4DB2-BD59-A6C34878D82A}">
                    <a16:rowId xmlns:a16="http://schemas.microsoft.com/office/drawing/2014/main" val="10003"/>
                  </a:ext>
                </a:extLst>
              </a:tr>
              <a:tr h="370840">
                <a:tc>
                  <a:txBody>
                    <a:bodyPr/>
                    <a:lstStyle/>
                    <a:p>
                      <a:r>
                        <a:rPr lang="en-US" dirty="0"/>
                        <a:t>Above Average</a:t>
                      </a:r>
                    </a:p>
                  </a:txBody>
                  <a:tcPr/>
                </a:tc>
                <a:tc>
                  <a:txBody>
                    <a:bodyPr/>
                    <a:lstStyle/>
                    <a:p>
                      <a:pPr algn="ctr"/>
                      <a:r>
                        <a:rPr lang="en-US" dirty="0"/>
                        <a:t>9</a:t>
                      </a:r>
                    </a:p>
                  </a:txBody>
                  <a:tcPr/>
                </a:tc>
                <a:extLst>
                  <a:ext uri="{0D108BD9-81ED-4DB2-BD59-A6C34878D82A}">
                    <a16:rowId xmlns:a16="http://schemas.microsoft.com/office/drawing/2014/main" val="10004"/>
                  </a:ext>
                </a:extLst>
              </a:tr>
              <a:tr h="370840">
                <a:tc>
                  <a:txBody>
                    <a:bodyPr/>
                    <a:lstStyle/>
                    <a:p>
                      <a:r>
                        <a:rPr lang="en-US" dirty="0"/>
                        <a:t>Excellent</a:t>
                      </a:r>
                    </a:p>
                  </a:txBody>
                  <a:tcPr/>
                </a:tc>
                <a:tc>
                  <a:txBody>
                    <a:bodyPr/>
                    <a:lstStyle/>
                    <a:p>
                      <a:pPr algn="ctr"/>
                      <a:r>
                        <a:rPr lang="en-US" dirty="0"/>
                        <a:t>1</a:t>
                      </a:r>
                    </a:p>
                  </a:txBody>
                  <a:tcPr/>
                </a:tc>
                <a:extLst>
                  <a:ext uri="{0D108BD9-81ED-4DB2-BD59-A6C34878D82A}">
                    <a16:rowId xmlns:a16="http://schemas.microsoft.com/office/drawing/2014/main" val="10005"/>
                  </a:ext>
                </a:extLst>
              </a:tr>
              <a:tr h="370840">
                <a:tc>
                  <a:txBody>
                    <a:bodyPr/>
                    <a:lstStyle/>
                    <a:p>
                      <a:pPr algn="r"/>
                      <a:r>
                        <a:rPr lang="en-US" dirty="0"/>
                        <a:t>Total</a:t>
                      </a:r>
                    </a:p>
                  </a:txBody>
                  <a:tcPr/>
                </a:tc>
                <a:tc>
                  <a:txBody>
                    <a:bodyPr/>
                    <a:lstStyle/>
                    <a:p>
                      <a:pPr algn="ctr"/>
                      <a:r>
                        <a:rPr lang="en-US" dirty="0"/>
                        <a:t>20</a:t>
                      </a:r>
                    </a:p>
                  </a:txBody>
                  <a:tcPr/>
                </a:tc>
                <a:extLst>
                  <a:ext uri="{0D108BD9-81ED-4DB2-BD59-A6C34878D82A}">
                    <a16:rowId xmlns:a16="http://schemas.microsoft.com/office/drawing/2014/main" val="10006"/>
                  </a:ext>
                </a:extLst>
              </a:tr>
            </a:tbl>
          </a:graphicData>
        </a:graphic>
      </p:graphicFrame>
      <p:sp>
        <p:nvSpPr>
          <p:cNvPr id="3" name="Slide Number Placeholder 2"/>
          <p:cNvSpPr>
            <a:spLocks noGrp="1"/>
          </p:cNvSpPr>
          <p:nvPr>
            <p:ph type="sldNum" sz="quarter" idx="12"/>
          </p:nvPr>
        </p:nvSpPr>
        <p:spPr/>
        <p:txBody>
          <a:bodyPr/>
          <a:lstStyle/>
          <a:p>
            <a:fld id="{949EBC64-41CB-41B8-B6DF-9B1367312BD4}" type="slidenum">
              <a:rPr lang="en-US" smtClean="0"/>
              <a:t>6</a:t>
            </a:fld>
            <a:endParaRPr lang="en-US"/>
          </a:p>
        </p:txBody>
      </p:sp>
    </p:spTree>
  </p:cSld>
  <p:clrMapOvr>
    <a:masterClrMapping/>
  </p:clrMapOvr>
  <p:transition>
    <p:zo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912138" y="580547"/>
            <a:ext cx="10337562" cy="966561"/>
          </a:xfrm>
          <a:prstGeom prst="rect">
            <a:avLst/>
          </a:prstGeom>
          <a:noFill/>
          <a:ln/>
        </p:spPr>
        <p:txBody>
          <a:bodyPr/>
          <a:lstStyle>
            <a:lvl1pPr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2pPr>
            <a:lvl3pPr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3pPr>
            <a:lvl4pPr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4pPr>
            <a:lvl5pPr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5pPr>
            <a:lvl6pPr marL="457200"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6pPr>
            <a:lvl7pPr marL="914400"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7pPr>
            <a:lvl8pPr marL="1371600"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8pPr>
            <a:lvl9pPr marL="1828800" algn="ctr" rtl="0" eaLnBrk="0" fontAlgn="base" hangingPunct="0">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9pPr>
          </a:lstStyle>
          <a:p>
            <a:pPr algn="l"/>
            <a:r>
              <a:rPr lang="en-US" sz="3200" dirty="0">
                <a:solidFill>
                  <a:schemeClr val="tx1"/>
                </a:solidFill>
                <a:effectLst/>
                <a:latin typeface="+mn-lt"/>
                <a:cs typeface="Arial" panose="020B0604020202020204" pitchFamily="34" charset="0"/>
              </a:rPr>
              <a:t>Data Visualization:  Best Practices</a:t>
            </a:r>
          </a:p>
          <a:p>
            <a:pPr algn="l"/>
            <a:r>
              <a:rPr lang="en-US" sz="3200" dirty="0">
                <a:solidFill>
                  <a:schemeClr val="tx1"/>
                </a:solidFill>
                <a:effectLst/>
                <a:latin typeface="+mn-lt"/>
                <a:cs typeface="Arial" panose="020B0604020202020204" pitchFamily="34" charset="0"/>
              </a:rPr>
              <a:t>in Creating Effective Graphical Displays</a:t>
            </a:r>
          </a:p>
        </p:txBody>
      </p:sp>
      <p:sp>
        <p:nvSpPr>
          <p:cNvPr id="5" name="Rectangle 4"/>
          <p:cNvSpPr>
            <a:spLocks noChangeArrowheads="1"/>
          </p:cNvSpPr>
          <p:nvPr/>
        </p:nvSpPr>
        <p:spPr bwMode="auto">
          <a:xfrm>
            <a:off x="846354" y="2490630"/>
            <a:ext cx="10239128" cy="952500"/>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The goal is to communicate as effectively and clearly </a:t>
            </a:r>
            <a:r>
              <a:rPr lang="en-US" sz="2400">
                <a:solidFill>
                  <a:srgbClr val="000000"/>
                </a:solidFill>
                <a:effectLst/>
                <a:latin typeface="+mn-lt"/>
                <a:cs typeface="Arial" panose="020B0604020202020204" pitchFamily="34" charset="0"/>
              </a:rPr>
              <a:t>as possible</a:t>
            </a:r>
            <a:r>
              <a:rPr lang="en-US" sz="2400" dirty="0">
                <a:solidFill>
                  <a:srgbClr val="000000"/>
                </a:solidFill>
                <a:effectLst/>
                <a:latin typeface="+mn-lt"/>
                <a:cs typeface="Arial" panose="020B0604020202020204" pitchFamily="34" charset="0"/>
              </a:rPr>
              <a:t>,</a:t>
            </a:r>
            <a:r>
              <a:rPr lang="en-US" sz="2400">
                <a:solidFill>
                  <a:srgbClr val="000000"/>
                </a:solidFill>
                <a:effectLst/>
                <a:latin typeface="+mn-lt"/>
                <a:cs typeface="Arial" panose="020B0604020202020204" pitchFamily="34" charset="0"/>
              </a:rPr>
              <a:t> </a:t>
            </a:r>
            <a:r>
              <a:rPr lang="en-US" sz="2400" dirty="0">
                <a:solidFill>
                  <a:srgbClr val="000000"/>
                </a:solidFill>
                <a:effectLst/>
                <a:latin typeface="+mn-lt"/>
                <a:cs typeface="Arial" panose="020B0604020202020204" pitchFamily="34" charset="0"/>
              </a:rPr>
              <a:t>the key information about the data.</a:t>
            </a:r>
          </a:p>
        </p:txBody>
      </p:sp>
      <p:sp>
        <p:nvSpPr>
          <p:cNvPr id="6" name="Rectangle 5"/>
          <p:cNvSpPr>
            <a:spLocks noChangeArrowheads="1"/>
          </p:cNvSpPr>
          <p:nvPr/>
        </p:nvSpPr>
        <p:spPr bwMode="auto">
          <a:xfrm>
            <a:off x="832176" y="1589470"/>
            <a:ext cx="10096991" cy="968379"/>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u="sng" dirty="0">
                <a:solidFill>
                  <a:srgbClr val="000000"/>
                </a:solidFill>
                <a:effectLst/>
                <a:latin typeface="+mn-lt"/>
                <a:cs typeface="Arial" panose="020B0604020202020204" pitchFamily="34" charset="0"/>
              </a:rPr>
              <a:t>Data </a:t>
            </a:r>
            <a:r>
              <a:rPr lang="en-US" sz="2400" u="sng">
                <a:solidFill>
                  <a:srgbClr val="000000"/>
                </a:solidFill>
                <a:effectLst/>
                <a:latin typeface="+mn-lt"/>
                <a:cs typeface="Arial" panose="020B0604020202020204" pitchFamily="34" charset="0"/>
              </a:rPr>
              <a:t>visualization </a:t>
            </a:r>
            <a:r>
              <a:rPr lang="en-US" sz="2400">
                <a:solidFill>
                  <a:srgbClr val="000000"/>
                </a:solidFill>
                <a:effectLst/>
                <a:latin typeface="+mn-lt"/>
                <a:cs typeface="Arial" panose="020B0604020202020204" pitchFamily="34" charset="0"/>
              </a:rPr>
              <a:t>is the </a:t>
            </a:r>
            <a:r>
              <a:rPr lang="en-US" sz="2400" dirty="0">
                <a:solidFill>
                  <a:srgbClr val="000000"/>
                </a:solidFill>
                <a:effectLst/>
                <a:latin typeface="+mn-lt"/>
                <a:cs typeface="Arial" panose="020B0604020202020204" pitchFamily="34" charset="0"/>
              </a:rPr>
              <a:t>use of graphical displays to summarize and present information about a data set.</a:t>
            </a:r>
          </a:p>
        </p:txBody>
      </p:sp>
      <p:sp>
        <p:nvSpPr>
          <p:cNvPr id="3" name="Slide Number Placeholder 2"/>
          <p:cNvSpPr>
            <a:spLocks noGrp="1"/>
          </p:cNvSpPr>
          <p:nvPr>
            <p:ph type="sldNum" sz="quarter" idx="12"/>
          </p:nvPr>
        </p:nvSpPr>
        <p:spPr/>
        <p:txBody>
          <a:bodyPr/>
          <a:lstStyle/>
          <a:p>
            <a:fld id="{949EBC64-41CB-41B8-B6DF-9B1367312BD4}" type="slidenum">
              <a:rPr lang="en-US" smtClean="0"/>
              <a:t>60</a:t>
            </a:fld>
            <a:endParaRPr lang="en-US"/>
          </a:p>
        </p:txBody>
      </p:sp>
    </p:spTree>
    <p:extLst>
      <p:ext uri="{BB962C8B-B14F-4D97-AF65-F5344CB8AC3E}">
        <p14:creationId xmlns:p14="http://schemas.microsoft.com/office/powerpoint/2010/main" val="1985952168"/>
      </p:ext>
    </p:extLst>
  </p:cSld>
  <p:clrMapOvr>
    <a:masterClrMapping/>
  </p:clrMapOvr>
  <p:transition>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924495" y="452863"/>
            <a:ext cx="10337562" cy="81438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Creating Effective Graphical Displays</a:t>
            </a:r>
          </a:p>
        </p:txBody>
      </p:sp>
      <p:sp>
        <p:nvSpPr>
          <p:cNvPr id="5" name="Rectangle 4"/>
          <p:cNvSpPr>
            <a:spLocks noChangeArrowheads="1"/>
          </p:cNvSpPr>
          <p:nvPr/>
        </p:nvSpPr>
        <p:spPr bwMode="auto">
          <a:xfrm>
            <a:off x="842824" y="1570641"/>
            <a:ext cx="10337562" cy="612113"/>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Here are some guidelines  . . .</a:t>
            </a:r>
          </a:p>
        </p:txBody>
      </p:sp>
      <p:sp>
        <p:nvSpPr>
          <p:cNvPr id="6" name="Rectangle 5"/>
          <p:cNvSpPr>
            <a:spLocks noChangeArrowheads="1"/>
          </p:cNvSpPr>
          <p:nvPr/>
        </p:nvSpPr>
        <p:spPr bwMode="auto">
          <a:xfrm>
            <a:off x="828645" y="1034487"/>
            <a:ext cx="10413574" cy="628650"/>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Creating effective graphical displays is as much art as it is science.</a:t>
            </a:r>
          </a:p>
        </p:txBody>
      </p:sp>
      <p:sp>
        <p:nvSpPr>
          <p:cNvPr id="8" name="Rectangle 7"/>
          <p:cNvSpPr>
            <a:spLocks noChangeArrowheads="1"/>
          </p:cNvSpPr>
          <p:nvPr/>
        </p:nvSpPr>
        <p:spPr bwMode="auto">
          <a:xfrm>
            <a:off x="769523" y="2102728"/>
            <a:ext cx="10337562" cy="544288"/>
          </a:xfrm>
          <a:prstGeom prst="rect">
            <a:avLst/>
          </a:prstGeom>
          <a:noFill/>
          <a:ln w="12700">
            <a:noFill/>
            <a:miter lim="800000"/>
            <a:headEnd/>
            <a:tailEnd/>
          </a:ln>
          <a:effectLst/>
        </p:spPr>
        <p:txBody>
          <a:bodyPr wrap="square" anchor="ctr"/>
          <a:lstStyle/>
          <a:p>
            <a:pPr marL="914400" lvl="1" indent="-457200" algn="l">
              <a:buFont typeface="Arial" panose="020B0604020202020204" pitchFamily="34" charset="0"/>
              <a:buChar char="•"/>
            </a:pPr>
            <a:r>
              <a:rPr lang="en-US" sz="2400" dirty="0">
                <a:solidFill>
                  <a:srgbClr val="000000"/>
                </a:solidFill>
                <a:effectLst/>
                <a:latin typeface="+mn-lt"/>
                <a:cs typeface="Arial" panose="020B0604020202020204" pitchFamily="34" charset="0"/>
              </a:rPr>
              <a:t>Give the display a clear and concise title.</a:t>
            </a:r>
          </a:p>
        </p:txBody>
      </p:sp>
      <p:sp>
        <p:nvSpPr>
          <p:cNvPr id="9" name="Rectangle 8"/>
          <p:cNvSpPr>
            <a:spLocks noChangeArrowheads="1"/>
          </p:cNvSpPr>
          <p:nvPr/>
        </p:nvSpPr>
        <p:spPr bwMode="auto">
          <a:xfrm>
            <a:off x="796593" y="4166412"/>
            <a:ext cx="10337562" cy="657973"/>
          </a:xfrm>
          <a:prstGeom prst="rect">
            <a:avLst/>
          </a:prstGeom>
          <a:noFill/>
          <a:ln w="12700">
            <a:noFill/>
            <a:miter lim="800000"/>
            <a:headEnd/>
            <a:tailEnd/>
          </a:ln>
          <a:effectLst/>
        </p:spPr>
        <p:txBody>
          <a:bodyPr wrap="square" anchor="ctr"/>
          <a:lstStyle/>
          <a:p>
            <a:pPr marL="914400" lvl="1" indent="-457200" algn="l">
              <a:buFont typeface="Arial" panose="020B0604020202020204" pitchFamily="34" charset="0"/>
              <a:buChar char="•"/>
            </a:pPr>
            <a:r>
              <a:rPr lang="en-US" sz="2400" dirty="0">
                <a:solidFill>
                  <a:srgbClr val="000000"/>
                </a:solidFill>
                <a:effectLst/>
                <a:latin typeface="+mn-lt"/>
                <a:cs typeface="Arial" panose="020B0604020202020204" pitchFamily="34" charset="0"/>
              </a:rPr>
              <a:t>If multiple colors </a:t>
            </a:r>
            <a:r>
              <a:rPr lang="en-US" sz="2400">
                <a:solidFill>
                  <a:srgbClr val="000000"/>
                </a:solidFill>
                <a:effectLst/>
                <a:latin typeface="+mn-lt"/>
                <a:cs typeface="Arial" panose="020B0604020202020204" pitchFamily="34" charset="0"/>
              </a:rPr>
              <a:t>or </a:t>
            </a:r>
            <a:r>
              <a:rPr lang="en-US" sz="2400" dirty="0">
                <a:solidFill>
                  <a:srgbClr val="000000"/>
                </a:solidFill>
                <a:effectLst/>
                <a:latin typeface="+mn-lt"/>
                <a:cs typeface="Arial" panose="020B0604020202020204" pitchFamily="34" charset="0"/>
              </a:rPr>
              <a:t>line</a:t>
            </a:r>
            <a:r>
              <a:rPr lang="en-US" sz="2400">
                <a:solidFill>
                  <a:srgbClr val="000000"/>
                </a:solidFill>
                <a:effectLst/>
                <a:latin typeface="+mn-lt"/>
                <a:cs typeface="Arial" panose="020B0604020202020204" pitchFamily="34" charset="0"/>
              </a:rPr>
              <a:t> types are </a:t>
            </a:r>
            <a:r>
              <a:rPr lang="en-US" sz="2400" dirty="0">
                <a:solidFill>
                  <a:srgbClr val="000000"/>
                </a:solidFill>
                <a:effectLst/>
                <a:latin typeface="+mn-lt"/>
                <a:cs typeface="Arial" panose="020B0604020202020204" pitchFamily="34" charset="0"/>
              </a:rPr>
              <a:t>used, provide a legend.</a:t>
            </a:r>
          </a:p>
        </p:txBody>
      </p:sp>
      <p:sp>
        <p:nvSpPr>
          <p:cNvPr id="10" name="Rectangle 9"/>
          <p:cNvSpPr>
            <a:spLocks noChangeArrowheads="1"/>
          </p:cNvSpPr>
          <p:nvPr/>
        </p:nvSpPr>
        <p:spPr bwMode="auto">
          <a:xfrm>
            <a:off x="784918" y="2569638"/>
            <a:ext cx="10337562" cy="602147"/>
          </a:xfrm>
          <a:prstGeom prst="rect">
            <a:avLst/>
          </a:prstGeom>
          <a:noFill/>
          <a:ln w="12700">
            <a:noFill/>
            <a:miter lim="800000"/>
            <a:headEnd/>
            <a:tailEnd/>
          </a:ln>
          <a:effectLst/>
        </p:spPr>
        <p:txBody>
          <a:bodyPr wrap="square" anchor="ctr"/>
          <a:lstStyle/>
          <a:p>
            <a:pPr marL="914400" lvl="1" indent="-457200" algn="l">
              <a:buFont typeface="Arial" panose="020B0604020202020204" pitchFamily="34" charset="0"/>
              <a:buChar char="•"/>
            </a:pPr>
            <a:r>
              <a:rPr lang="en-US" sz="2400" dirty="0">
                <a:solidFill>
                  <a:srgbClr val="000000"/>
                </a:solidFill>
                <a:effectLst/>
                <a:latin typeface="+mn-lt"/>
                <a:cs typeface="Arial" panose="020B0604020202020204" pitchFamily="34" charset="0"/>
              </a:rPr>
              <a:t>Keep the display simple.</a:t>
            </a:r>
          </a:p>
        </p:txBody>
      </p:sp>
      <p:sp>
        <p:nvSpPr>
          <p:cNvPr id="11" name="Rectangle 10"/>
          <p:cNvSpPr>
            <a:spLocks noChangeArrowheads="1"/>
          </p:cNvSpPr>
          <p:nvPr/>
        </p:nvSpPr>
        <p:spPr bwMode="auto">
          <a:xfrm>
            <a:off x="787956" y="3085039"/>
            <a:ext cx="10136865" cy="648433"/>
          </a:xfrm>
          <a:prstGeom prst="rect">
            <a:avLst/>
          </a:prstGeom>
          <a:noFill/>
          <a:ln w="12700">
            <a:noFill/>
            <a:miter lim="800000"/>
            <a:headEnd/>
            <a:tailEnd/>
          </a:ln>
          <a:effectLst/>
        </p:spPr>
        <p:txBody>
          <a:bodyPr wrap="square" anchor="ctr"/>
          <a:lstStyle/>
          <a:p>
            <a:pPr marL="914400" lvl="1" indent="-457200" algn="l">
              <a:buFont typeface="Arial" panose="020B0604020202020204" pitchFamily="34" charset="0"/>
              <a:buChar char="•"/>
            </a:pPr>
            <a:r>
              <a:rPr lang="en-US" sz="2400" dirty="0">
                <a:solidFill>
                  <a:srgbClr val="000000"/>
                </a:solidFill>
                <a:effectLst/>
                <a:latin typeface="+mn-lt"/>
                <a:cs typeface="Arial" panose="020B0604020202020204" pitchFamily="34" charset="0"/>
              </a:rPr>
              <a:t>Clearly label each axis and provide the units of measure.</a:t>
            </a:r>
          </a:p>
        </p:txBody>
      </p:sp>
      <p:sp>
        <p:nvSpPr>
          <p:cNvPr id="12" name="Rectangle 11"/>
          <p:cNvSpPr>
            <a:spLocks noChangeArrowheads="1"/>
          </p:cNvSpPr>
          <p:nvPr/>
        </p:nvSpPr>
        <p:spPr bwMode="auto">
          <a:xfrm>
            <a:off x="803352" y="3683811"/>
            <a:ext cx="10337562" cy="532573"/>
          </a:xfrm>
          <a:prstGeom prst="rect">
            <a:avLst/>
          </a:prstGeom>
          <a:noFill/>
          <a:ln w="12700">
            <a:noFill/>
            <a:miter lim="800000"/>
            <a:headEnd/>
            <a:tailEnd/>
          </a:ln>
          <a:effectLst/>
        </p:spPr>
        <p:txBody>
          <a:bodyPr wrap="square" anchor="ctr"/>
          <a:lstStyle/>
          <a:p>
            <a:pPr marL="914400" lvl="1" indent="-457200" algn="l">
              <a:buFont typeface="Arial" panose="020B0604020202020204" pitchFamily="34" charset="0"/>
              <a:buChar char="•"/>
            </a:pPr>
            <a:r>
              <a:rPr lang="en-US" sz="2400" dirty="0">
                <a:solidFill>
                  <a:srgbClr val="000000"/>
                </a:solidFill>
                <a:effectLst/>
                <a:latin typeface="+mn-lt"/>
                <a:cs typeface="Arial" panose="020B0604020202020204" pitchFamily="34" charset="0"/>
              </a:rPr>
              <a:t>If colors are used, make sure they are distinct.</a:t>
            </a:r>
          </a:p>
        </p:txBody>
      </p:sp>
      <p:sp>
        <p:nvSpPr>
          <p:cNvPr id="3" name="Slide Number Placeholder 2"/>
          <p:cNvSpPr>
            <a:spLocks noGrp="1"/>
          </p:cNvSpPr>
          <p:nvPr>
            <p:ph type="sldNum" sz="quarter" idx="12"/>
          </p:nvPr>
        </p:nvSpPr>
        <p:spPr/>
        <p:txBody>
          <a:bodyPr/>
          <a:lstStyle/>
          <a:p>
            <a:fld id="{949EBC64-41CB-41B8-B6DF-9B1367312BD4}" type="slidenum">
              <a:rPr lang="en-US" smtClean="0"/>
              <a:t>61</a:t>
            </a:fld>
            <a:endParaRPr lang="en-US"/>
          </a:p>
        </p:txBody>
      </p:sp>
    </p:spTree>
    <p:extLst>
      <p:ext uri="{BB962C8B-B14F-4D97-AF65-F5344CB8AC3E}">
        <p14:creationId xmlns:p14="http://schemas.microsoft.com/office/powerpoint/2010/main" val="4228280587"/>
      </p:ext>
    </p:extLst>
  </p:cSld>
  <p:clrMapOvr>
    <a:masterClrMapping/>
  </p:clrMapOvr>
  <p:transition>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924495" y="460170"/>
            <a:ext cx="10337562" cy="81438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Choosing the Type of Graphical Display</a:t>
            </a:r>
          </a:p>
        </p:txBody>
      </p:sp>
      <p:sp>
        <p:nvSpPr>
          <p:cNvPr id="6" name="Rectangle 5"/>
          <p:cNvSpPr>
            <a:spLocks noChangeArrowheads="1"/>
          </p:cNvSpPr>
          <p:nvPr/>
        </p:nvSpPr>
        <p:spPr bwMode="auto">
          <a:xfrm>
            <a:off x="831587" y="971138"/>
            <a:ext cx="10413574" cy="743799"/>
          </a:xfrm>
          <a:prstGeom prst="rect">
            <a:avLst/>
          </a:prstGeom>
          <a:noFill/>
          <a:ln w="12700">
            <a:noFill/>
            <a:miter lim="800000"/>
            <a:headEnd/>
            <a:tailEnd/>
          </a:ln>
          <a:effectLst/>
        </p:spPr>
        <p:txBody>
          <a:bodyPr wrap="non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Displays used to </a:t>
            </a:r>
            <a:r>
              <a:rPr lang="en-US" sz="2400" u="sng" dirty="0">
                <a:solidFill>
                  <a:srgbClr val="000000"/>
                </a:solidFill>
                <a:effectLst/>
                <a:latin typeface="+mn-lt"/>
                <a:cs typeface="Arial" panose="020B0604020202020204" pitchFamily="34" charset="0"/>
              </a:rPr>
              <a:t>show the distribution of data</a:t>
            </a:r>
            <a:r>
              <a:rPr lang="en-US" sz="2400" dirty="0">
                <a:solidFill>
                  <a:srgbClr val="000000"/>
                </a:solidFill>
                <a:effectLst/>
                <a:latin typeface="+mn-lt"/>
                <a:cs typeface="Arial" panose="020B0604020202020204" pitchFamily="34" charset="0"/>
              </a:rPr>
              <a:t>:</a:t>
            </a:r>
          </a:p>
        </p:txBody>
      </p:sp>
      <p:sp>
        <p:nvSpPr>
          <p:cNvPr id="18" name="TextBox 17"/>
          <p:cNvSpPr txBox="1"/>
          <p:nvPr/>
        </p:nvSpPr>
        <p:spPr>
          <a:xfrm>
            <a:off x="1571401" y="1575199"/>
            <a:ext cx="9586750" cy="830997"/>
          </a:xfrm>
          <a:prstGeom prst="rect">
            <a:avLst/>
          </a:prstGeom>
          <a:noFill/>
        </p:spPr>
        <p:txBody>
          <a:bodyPr wrap="square" rtlCol="0">
            <a:spAutoFit/>
          </a:bodyPr>
          <a:lstStyle/>
          <a:p>
            <a:pPr algn="l"/>
            <a:r>
              <a:rPr lang="en-US" sz="2400" u="sng" dirty="0">
                <a:solidFill>
                  <a:srgbClr val="000000"/>
                </a:solidFill>
                <a:effectLst/>
                <a:latin typeface="+mn-lt"/>
                <a:cs typeface="Arial" panose="020B0604020202020204" pitchFamily="34" charset="0"/>
              </a:rPr>
              <a:t>Bar Chart</a:t>
            </a:r>
            <a:r>
              <a:rPr lang="en-US" sz="2400" dirty="0">
                <a:solidFill>
                  <a:srgbClr val="000000"/>
                </a:solidFill>
                <a:effectLst/>
                <a:latin typeface="+mn-lt"/>
                <a:cs typeface="Arial" panose="020B0604020202020204" pitchFamily="34" charset="0"/>
              </a:rPr>
              <a:t> to show the frequency </a:t>
            </a:r>
            <a:r>
              <a:rPr lang="en-US" sz="2400">
                <a:solidFill>
                  <a:srgbClr val="000000"/>
                </a:solidFill>
                <a:effectLst/>
                <a:latin typeface="+mn-lt"/>
                <a:cs typeface="Arial" panose="020B0604020202020204" pitchFamily="34" charset="0"/>
              </a:rPr>
              <a:t>distribution and relative </a:t>
            </a:r>
            <a:r>
              <a:rPr lang="en-US" sz="2400" dirty="0">
                <a:solidFill>
                  <a:srgbClr val="000000"/>
                </a:solidFill>
                <a:effectLst/>
                <a:latin typeface="+mn-lt"/>
                <a:cs typeface="Arial" panose="020B0604020202020204" pitchFamily="34" charset="0"/>
              </a:rPr>
              <a:t>frequency distribution for categorical data</a:t>
            </a:r>
          </a:p>
        </p:txBody>
      </p:sp>
      <p:sp>
        <p:nvSpPr>
          <p:cNvPr id="19" name="TextBox 18"/>
          <p:cNvSpPr txBox="1"/>
          <p:nvPr/>
        </p:nvSpPr>
        <p:spPr>
          <a:xfrm>
            <a:off x="1589355" y="2456824"/>
            <a:ext cx="9568795" cy="830997"/>
          </a:xfrm>
          <a:prstGeom prst="rect">
            <a:avLst/>
          </a:prstGeom>
          <a:noFill/>
        </p:spPr>
        <p:txBody>
          <a:bodyPr wrap="square" rtlCol="0">
            <a:spAutoFit/>
          </a:bodyPr>
          <a:lstStyle/>
          <a:p>
            <a:pPr algn="l"/>
            <a:r>
              <a:rPr lang="en-US" sz="2400" u="sng" dirty="0">
                <a:solidFill>
                  <a:srgbClr val="000000"/>
                </a:solidFill>
                <a:effectLst/>
                <a:latin typeface="+mn-lt"/>
                <a:cs typeface="Arial" panose="020B0604020202020204" pitchFamily="34" charset="0"/>
              </a:rPr>
              <a:t>Pie Chart</a:t>
            </a:r>
            <a:r>
              <a:rPr lang="en-US" sz="2400" dirty="0">
                <a:solidFill>
                  <a:srgbClr val="000000"/>
                </a:solidFill>
                <a:effectLst/>
                <a:latin typeface="+mn-lt"/>
                <a:cs typeface="Arial" panose="020B0604020202020204" pitchFamily="34" charset="0"/>
              </a:rPr>
              <a:t> to show the relative </a:t>
            </a:r>
            <a:r>
              <a:rPr lang="en-US" sz="2400">
                <a:solidFill>
                  <a:srgbClr val="000000"/>
                </a:solidFill>
                <a:effectLst/>
                <a:latin typeface="+mn-lt"/>
                <a:cs typeface="Arial" panose="020B0604020202020204" pitchFamily="34" charset="0"/>
              </a:rPr>
              <a:t>frequency and percent </a:t>
            </a:r>
            <a:r>
              <a:rPr lang="en-US" sz="2400" dirty="0">
                <a:solidFill>
                  <a:srgbClr val="000000"/>
                </a:solidFill>
                <a:effectLst/>
                <a:latin typeface="+mn-lt"/>
                <a:cs typeface="Arial" panose="020B0604020202020204" pitchFamily="34" charset="0"/>
              </a:rPr>
              <a:t>frequency for categorical data</a:t>
            </a:r>
          </a:p>
        </p:txBody>
      </p:sp>
      <p:sp>
        <p:nvSpPr>
          <p:cNvPr id="21" name="TextBox 20"/>
          <p:cNvSpPr txBox="1"/>
          <p:nvPr/>
        </p:nvSpPr>
        <p:spPr>
          <a:xfrm>
            <a:off x="1571780" y="3300969"/>
            <a:ext cx="9586370" cy="830997"/>
          </a:xfrm>
          <a:prstGeom prst="rect">
            <a:avLst/>
          </a:prstGeom>
          <a:noFill/>
        </p:spPr>
        <p:txBody>
          <a:bodyPr wrap="square" rtlCol="0">
            <a:spAutoFit/>
          </a:bodyPr>
          <a:lstStyle/>
          <a:p>
            <a:pPr algn="l"/>
            <a:r>
              <a:rPr lang="en-US" sz="2400" u="sng" dirty="0">
                <a:solidFill>
                  <a:srgbClr val="000000"/>
                </a:solidFill>
                <a:effectLst/>
                <a:latin typeface="+mn-lt"/>
                <a:cs typeface="Arial" panose="020B0604020202020204" pitchFamily="34" charset="0"/>
              </a:rPr>
              <a:t>Histogram</a:t>
            </a:r>
            <a:r>
              <a:rPr lang="en-US" sz="2400" dirty="0">
                <a:solidFill>
                  <a:srgbClr val="000000"/>
                </a:solidFill>
                <a:effectLst/>
                <a:latin typeface="+mn-lt"/>
                <a:cs typeface="Arial" panose="020B0604020202020204" pitchFamily="34" charset="0"/>
              </a:rPr>
              <a:t> to show the frequency distribution for quantitative data over a set of class intervals</a:t>
            </a:r>
          </a:p>
        </p:txBody>
      </p:sp>
      <p:sp>
        <p:nvSpPr>
          <p:cNvPr id="22" name="TextBox 21"/>
          <p:cNvSpPr txBox="1"/>
          <p:nvPr/>
        </p:nvSpPr>
        <p:spPr>
          <a:xfrm>
            <a:off x="1579049" y="4147863"/>
            <a:ext cx="9579101" cy="830997"/>
          </a:xfrm>
          <a:prstGeom prst="rect">
            <a:avLst/>
          </a:prstGeom>
          <a:noFill/>
        </p:spPr>
        <p:txBody>
          <a:bodyPr wrap="square" rtlCol="0">
            <a:spAutoFit/>
          </a:bodyPr>
          <a:lstStyle/>
          <a:p>
            <a:pPr algn="l"/>
            <a:r>
              <a:rPr lang="en-US" sz="2400" u="sng" dirty="0">
                <a:solidFill>
                  <a:srgbClr val="000000"/>
                </a:solidFill>
                <a:effectLst/>
                <a:latin typeface="+mn-lt"/>
                <a:cs typeface="Arial" panose="020B0604020202020204" pitchFamily="34" charset="0"/>
              </a:rPr>
              <a:t>Stem-and-Leaf Display</a:t>
            </a:r>
            <a:r>
              <a:rPr lang="en-US" sz="2400" dirty="0">
                <a:solidFill>
                  <a:srgbClr val="000000"/>
                </a:solidFill>
                <a:effectLst/>
                <a:latin typeface="+mn-lt"/>
                <a:cs typeface="Arial" panose="020B0604020202020204" pitchFamily="34" charset="0"/>
              </a:rPr>
              <a:t> to show both the rank order and shape of the distribution for quantitative data</a:t>
            </a:r>
          </a:p>
        </p:txBody>
      </p:sp>
      <p:sp>
        <p:nvSpPr>
          <p:cNvPr id="3" name="Slide Number Placeholder 2"/>
          <p:cNvSpPr>
            <a:spLocks noGrp="1"/>
          </p:cNvSpPr>
          <p:nvPr>
            <p:ph type="sldNum" sz="quarter" idx="12"/>
          </p:nvPr>
        </p:nvSpPr>
        <p:spPr/>
        <p:txBody>
          <a:bodyPr/>
          <a:lstStyle/>
          <a:p>
            <a:fld id="{949EBC64-41CB-41B8-B6DF-9B1367312BD4}" type="slidenum">
              <a:rPr lang="en-US" smtClean="0"/>
              <a:t>62</a:t>
            </a:fld>
            <a:endParaRPr lang="en-US"/>
          </a:p>
        </p:txBody>
      </p:sp>
    </p:spTree>
    <p:extLst>
      <p:ext uri="{BB962C8B-B14F-4D97-AF65-F5344CB8AC3E}">
        <p14:creationId xmlns:p14="http://schemas.microsoft.com/office/powerpoint/2010/main" val="4281574172"/>
      </p:ext>
    </p:extLst>
  </p:cSld>
  <p:clrMapOvr>
    <a:masterClrMapping/>
  </p:clrMapOvr>
  <p:transition>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832176" y="978840"/>
            <a:ext cx="10413574" cy="743799"/>
          </a:xfrm>
          <a:prstGeom prst="rect">
            <a:avLst/>
          </a:prstGeom>
          <a:noFill/>
          <a:ln w="12700">
            <a:noFill/>
            <a:miter lim="800000"/>
            <a:headEnd/>
            <a:tailEnd/>
          </a:ln>
          <a:effectLst/>
        </p:spPr>
        <p:txBody>
          <a:bodyPr wrap="non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Displays used to </a:t>
            </a:r>
            <a:r>
              <a:rPr lang="en-US" sz="2400" u="sng" dirty="0">
                <a:solidFill>
                  <a:srgbClr val="000000"/>
                </a:solidFill>
                <a:effectLst/>
                <a:latin typeface="+mn-lt"/>
                <a:cs typeface="Arial" panose="020B0604020202020204" pitchFamily="34" charset="0"/>
              </a:rPr>
              <a:t>make comparisons</a:t>
            </a:r>
            <a:r>
              <a:rPr lang="en-US" sz="2400" dirty="0">
                <a:solidFill>
                  <a:srgbClr val="000000"/>
                </a:solidFill>
                <a:effectLst/>
                <a:latin typeface="+mn-lt"/>
                <a:cs typeface="Arial" panose="020B0604020202020204" pitchFamily="34" charset="0"/>
              </a:rPr>
              <a:t>:</a:t>
            </a:r>
          </a:p>
        </p:txBody>
      </p:sp>
      <p:sp>
        <p:nvSpPr>
          <p:cNvPr id="9" name="TextBox 8"/>
          <p:cNvSpPr txBox="1"/>
          <p:nvPr/>
        </p:nvSpPr>
        <p:spPr>
          <a:xfrm>
            <a:off x="1458958" y="1613139"/>
            <a:ext cx="6204712" cy="461665"/>
          </a:xfrm>
          <a:prstGeom prst="rect">
            <a:avLst/>
          </a:prstGeom>
          <a:noFill/>
        </p:spPr>
        <p:txBody>
          <a:bodyPr wrap="none" rtlCol="0">
            <a:spAutoFit/>
          </a:bodyPr>
          <a:lstStyle/>
          <a:p>
            <a:pPr algn="l"/>
            <a:r>
              <a:rPr lang="en-US" sz="2400" u="sng" dirty="0">
                <a:solidFill>
                  <a:srgbClr val="000000"/>
                </a:solidFill>
                <a:effectLst/>
                <a:latin typeface="+mn-lt"/>
                <a:cs typeface="Arial" panose="020B0604020202020204" pitchFamily="34" charset="0"/>
              </a:rPr>
              <a:t>Side-by-Side Bar Chart</a:t>
            </a:r>
            <a:r>
              <a:rPr lang="en-US" sz="2400" dirty="0">
                <a:solidFill>
                  <a:srgbClr val="000000"/>
                </a:solidFill>
                <a:effectLst/>
                <a:latin typeface="+mn-lt"/>
                <a:cs typeface="Arial" panose="020B0604020202020204" pitchFamily="34" charset="0"/>
              </a:rPr>
              <a:t> to compare two variables</a:t>
            </a:r>
          </a:p>
        </p:txBody>
      </p:sp>
      <p:sp>
        <p:nvSpPr>
          <p:cNvPr id="10" name="TextBox 9"/>
          <p:cNvSpPr txBox="1"/>
          <p:nvPr/>
        </p:nvSpPr>
        <p:spPr>
          <a:xfrm>
            <a:off x="1491370" y="2095687"/>
            <a:ext cx="9654427" cy="830997"/>
          </a:xfrm>
          <a:prstGeom prst="rect">
            <a:avLst/>
          </a:prstGeom>
          <a:noFill/>
        </p:spPr>
        <p:txBody>
          <a:bodyPr wrap="square" rtlCol="0">
            <a:spAutoFit/>
          </a:bodyPr>
          <a:lstStyle/>
          <a:p>
            <a:pPr algn="l"/>
            <a:r>
              <a:rPr lang="en-US" sz="2400" u="sng" dirty="0">
                <a:solidFill>
                  <a:srgbClr val="000000"/>
                </a:solidFill>
                <a:effectLst/>
                <a:latin typeface="+mn-lt"/>
                <a:cs typeface="Arial" panose="020B0604020202020204" pitchFamily="34" charset="0"/>
              </a:rPr>
              <a:t>Stacked Bar Chart</a:t>
            </a:r>
            <a:r>
              <a:rPr lang="en-US" sz="2400" dirty="0">
                <a:solidFill>
                  <a:srgbClr val="000000"/>
                </a:solidFill>
                <a:effectLst/>
                <a:latin typeface="+mn-lt"/>
                <a:cs typeface="Arial" panose="020B0604020202020204" pitchFamily="34" charset="0"/>
              </a:rPr>
              <a:t> to compare the relative frequency or percent frequency of two categorical  variables</a:t>
            </a:r>
          </a:p>
        </p:txBody>
      </p:sp>
      <p:sp>
        <p:nvSpPr>
          <p:cNvPr id="14" name="Rectangle 9"/>
          <p:cNvSpPr>
            <a:spLocks noChangeArrowheads="1"/>
          </p:cNvSpPr>
          <p:nvPr/>
        </p:nvSpPr>
        <p:spPr bwMode="auto">
          <a:xfrm>
            <a:off x="917093" y="457209"/>
            <a:ext cx="10337562" cy="81438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Choosing the Type of Graphical Display</a:t>
            </a:r>
          </a:p>
        </p:txBody>
      </p:sp>
      <p:sp>
        <p:nvSpPr>
          <p:cNvPr id="2" name="Slide Number Placeholder 1"/>
          <p:cNvSpPr>
            <a:spLocks noGrp="1"/>
          </p:cNvSpPr>
          <p:nvPr>
            <p:ph type="sldNum" sz="quarter" idx="12"/>
          </p:nvPr>
        </p:nvSpPr>
        <p:spPr/>
        <p:txBody>
          <a:bodyPr/>
          <a:lstStyle/>
          <a:p>
            <a:fld id="{949EBC64-41CB-41B8-B6DF-9B1367312BD4}" type="slidenum">
              <a:rPr lang="en-US" smtClean="0"/>
              <a:t>63</a:t>
            </a:fld>
            <a:endParaRPr lang="en-US"/>
          </a:p>
        </p:txBody>
      </p:sp>
      <p:sp>
        <p:nvSpPr>
          <p:cNvPr id="7" name="Rectangle 6">
            <a:extLst>
              <a:ext uri="{FF2B5EF4-FFF2-40B4-BE49-F238E27FC236}">
                <a16:creationId xmlns:a16="http://schemas.microsoft.com/office/drawing/2014/main" id="{118A2FA5-1211-4D96-8FCA-AEDCA22B4072}"/>
              </a:ext>
            </a:extLst>
          </p:cNvPr>
          <p:cNvSpPr>
            <a:spLocks noChangeArrowheads="1"/>
          </p:cNvSpPr>
          <p:nvPr/>
        </p:nvSpPr>
        <p:spPr bwMode="auto">
          <a:xfrm>
            <a:off x="832176" y="2952865"/>
            <a:ext cx="10413574" cy="743799"/>
          </a:xfrm>
          <a:prstGeom prst="rect">
            <a:avLst/>
          </a:prstGeom>
          <a:noFill/>
          <a:ln w="12700">
            <a:noFill/>
            <a:miter lim="800000"/>
            <a:headEnd/>
            <a:tailEnd/>
          </a:ln>
          <a:effectLst/>
        </p:spPr>
        <p:txBody>
          <a:bodyPr wrap="non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Displays used to </a:t>
            </a:r>
            <a:r>
              <a:rPr lang="en-US" sz="2400" u="sng" dirty="0">
                <a:solidFill>
                  <a:srgbClr val="000000"/>
                </a:solidFill>
                <a:effectLst/>
                <a:latin typeface="+mn-lt"/>
                <a:cs typeface="Arial" panose="020B0604020202020204" pitchFamily="34" charset="0"/>
              </a:rPr>
              <a:t>show relationships</a:t>
            </a:r>
            <a:r>
              <a:rPr lang="en-US" sz="2400" dirty="0">
                <a:solidFill>
                  <a:srgbClr val="000000"/>
                </a:solidFill>
                <a:effectLst/>
                <a:latin typeface="+mn-lt"/>
                <a:cs typeface="Arial" panose="020B0604020202020204" pitchFamily="34" charset="0"/>
              </a:rPr>
              <a:t>:</a:t>
            </a:r>
          </a:p>
        </p:txBody>
      </p:sp>
      <p:sp>
        <p:nvSpPr>
          <p:cNvPr id="8" name="TextBox 7">
            <a:extLst>
              <a:ext uri="{FF2B5EF4-FFF2-40B4-BE49-F238E27FC236}">
                <a16:creationId xmlns:a16="http://schemas.microsoft.com/office/drawing/2014/main" id="{29ED49BB-76C9-4DB0-AA8F-DFD167DBA27C}"/>
              </a:ext>
            </a:extLst>
          </p:cNvPr>
          <p:cNvSpPr txBox="1"/>
          <p:nvPr/>
        </p:nvSpPr>
        <p:spPr>
          <a:xfrm>
            <a:off x="1450825" y="3632643"/>
            <a:ext cx="9834009" cy="461665"/>
          </a:xfrm>
          <a:prstGeom prst="rect">
            <a:avLst/>
          </a:prstGeom>
          <a:noFill/>
        </p:spPr>
        <p:txBody>
          <a:bodyPr wrap="square" rtlCol="0">
            <a:spAutoFit/>
          </a:bodyPr>
          <a:lstStyle/>
          <a:p>
            <a:pPr algn="l"/>
            <a:r>
              <a:rPr lang="en-US" sz="2400" u="sng" dirty="0">
                <a:solidFill>
                  <a:srgbClr val="000000"/>
                </a:solidFill>
                <a:effectLst/>
                <a:latin typeface="+mn-lt"/>
                <a:cs typeface="Arial" panose="020B0604020202020204" pitchFamily="34" charset="0"/>
              </a:rPr>
              <a:t>Scatter Diagram</a:t>
            </a:r>
            <a:r>
              <a:rPr lang="en-US" sz="2400" dirty="0">
                <a:solidFill>
                  <a:srgbClr val="000000"/>
                </a:solidFill>
                <a:effectLst/>
                <a:latin typeface="+mn-lt"/>
                <a:cs typeface="Arial" panose="020B0604020202020204" pitchFamily="34" charset="0"/>
              </a:rPr>
              <a:t> to show the relationship between two quantitative variables</a:t>
            </a:r>
          </a:p>
        </p:txBody>
      </p:sp>
      <p:sp>
        <p:nvSpPr>
          <p:cNvPr id="11" name="TextBox 10">
            <a:extLst>
              <a:ext uri="{FF2B5EF4-FFF2-40B4-BE49-F238E27FC236}">
                <a16:creationId xmlns:a16="http://schemas.microsoft.com/office/drawing/2014/main" id="{006F1C86-E49C-46C2-9E35-614DD0A9D5F6}"/>
              </a:ext>
            </a:extLst>
          </p:cNvPr>
          <p:cNvSpPr txBox="1"/>
          <p:nvPr/>
        </p:nvSpPr>
        <p:spPr>
          <a:xfrm>
            <a:off x="1453300" y="4148294"/>
            <a:ext cx="8841459" cy="461665"/>
          </a:xfrm>
          <a:prstGeom prst="rect">
            <a:avLst/>
          </a:prstGeom>
          <a:noFill/>
        </p:spPr>
        <p:txBody>
          <a:bodyPr wrap="none" rtlCol="0">
            <a:spAutoFit/>
          </a:bodyPr>
          <a:lstStyle/>
          <a:p>
            <a:pPr algn="l"/>
            <a:r>
              <a:rPr lang="en-US" sz="2400" u="sng" dirty="0" err="1">
                <a:solidFill>
                  <a:srgbClr val="000000"/>
                </a:solidFill>
                <a:effectLst/>
                <a:latin typeface="+mn-lt"/>
                <a:cs typeface="Arial" panose="020B0604020202020204" pitchFamily="34" charset="0"/>
              </a:rPr>
              <a:t>Trendline</a:t>
            </a:r>
            <a:r>
              <a:rPr lang="en-US" sz="2400" dirty="0">
                <a:solidFill>
                  <a:srgbClr val="000000"/>
                </a:solidFill>
                <a:effectLst/>
                <a:latin typeface="+mn-lt"/>
                <a:cs typeface="Arial" panose="020B0604020202020204" pitchFamily="34" charset="0"/>
              </a:rPr>
              <a:t> to approximate the relationship of data in a scatter diagram</a:t>
            </a:r>
          </a:p>
        </p:txBody>
      </p:sp>
    </p:spTree>
    <p:extLst>
      <p:ext uri="{BB962C8B-B14F-4D97-AF65-F5344CB8AC3E}">
        <p14:creationId xmlns:p14="http://schemas.microsoft.com/office/powerpoint/2010/main" val="1266814437"/>
      </p:ext>
    </p:extLst>
  </p:cSld>
  <p:clrMapOvr>
    <a:masterClrMapping/>
  </p:clrMapOvr>
  <p:transition>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912138" y="472527"/>
            <a:ext cx="10337562" cy="81438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Data Dashboards</a:t>
            </a:r>
          </a:p>
        </p:txBody>
      </p:sp>
      <p:sp>
        <p:nvSpPr>
          <p:cNvPr id="5" name="Rectangle 4"/>
          <p:cNvSpPr>
            <a:spLocks noChangeArrowheads="1"/>
          </p:cNvSpPr>
          <p:nvPr/>
        </p:nvSpPr>
        <p:spPr bwMode="auto">
          <a:xfrm>
            <a:off x="859023" y="1566027"/>
            <a:ext cx="10337562" cy="952500"/>
          </a:xfrm>
          <a:prstGeom prst="rect">
            <a:avLst/>
          </a:prstGeom>
          <a:noFill/>
          <a:ln w="12700">
            <a:noFill/>
            <a:miter lim="800000"/>
            <a:headEnd/>
            <a:tailEnd/>
          </a:ln>
          <a:effectLst/>
        </p:spPr>
        <p:txBody>
          <a:bodyPr wrap="square" anchor="ctr"/>
          <a:lstStyle/>
          <a:p>
            <a:pPr marL="346075" indent="-346075" algn="l">
              <a:buFont typeface="Arial" panose="020B0604020202020204" pitchFamily="34" charset="0"/>
              <a:buChar char="•"/>
            </a:pPr>
            <a:r>
              <a:rPr lang="en-US" sz="2400" dirty="0">
                <a:solidFill>
                  <a:srgbClr val="000000"/>
                </a:solidFill>
                <a:effectLst/>
                <a:latin typeface="+mn-lt"/>
                <a:cs typeface="Arial" panose="020B0604020202020204" pitchFamily="34" charset="0"/>
              </a:rPr>
              <a:t>It organizes and presents </a:t>
            </a:r>
            <a:r>
              <a:rPr lang="en-US" sz="2400" u="sng" dirty="0">
                <a:solidFill>
                  <a:srgbClr val="000000"/>
                </a:solidFill>
                <a:effectLst/>
                <a:latin typeface="+mn-lt"/>
                <a:cs typeface="Arial" panose="020B0604020202020204" pitchFamily="34" charset="0"/>
              </a:rPr>
              <a:t>key performance indicators</a:t>
            </a:r>
            <a:r>
              <a:rPr lang="en-US" sz="2400" dirty="0">
                <a:solidFill>
                  <a:srgbClr val="000000"/>
                </a:solidFill>
                <a:effectLst/>
                <a:latin typeface="+mn-lt"/>
                <a:cs typeface="Arial" panose="020B0604020202020204" pitchFamily="34" charset="0"/>
              </a:rPr>
              <a:t> (KPIs) used to monitor an organization or process.</a:t>
            </a:r>
          </a:p>
        </p:txBody>
      </p:sp>
      <p:sp>
        <p:nvSpPr>
          <p:cNvPr id="6" name="Rectangle 5"/>
          <p:cNvSpPr>
            <a:spLocks noChangeArrowheads="1"/>
          </p:cNvSpPr>
          <p:nvPr/>
        </p:nvSpPr>
        <p:spPr bwMode="auto">
          <a:xfrm>
            <a:off x="832176" y="1088917"/>
            <a:ext cx="10413574" cy="526291"/>
          </a:xfrm>
          <a:prstGeom prst="rect">
            <a:avLst/>
          </a:prstGeom>
          <a:noFill/>
          <a:ln w="12700">
            <a:noFill/>
            <a:miter lim="800000"/>
            <a:headEnd/>
            <a:tailEnd/>
          </a:ln>
          <a:effectLst/>
        </p:spPr>
        <p:txBody>
          <a:bodyPr wrap="non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A </a:t>
            </a:r>
            <a:r>
              <a:rPr lang="en-US" sz="2400" u="sng" dirty="0">
                <a:solidFill>
                  <a:srgbClr val="000000"/>
                </a:solidFill>
                <a:effectLst/>
                <a:latin typeface="+mn-lt"/>
                <a:cs typeface="Arial" panose="020B0604020202020204" pitchFamily="34" charset="0"/>
              </a:rPr>
              <a:t>data dashboard</a:t>
            </a:r>
            <a:r>
              <a:rPr lang="en-US" sz="2400" dirty="0">
                <a:solidFill>
                  <a:srgbClr val="000000"/>
                </a:solidFill>
                <a:effectLst/>
                <a:latin typeface="+mn-lt"/>
                <a:cs typeface="Arial" panose="020B0604020202020204" pitchFamily="34" charset="0"/>
              </a:rPr>
              <a:t> is a widely used data visualization tool.</a:t>
            </a:r>
          </a:p>
        </p:txBody>
      </p:sp>
      <p:sp>
        <p:nvSpPr>
          <p:cNvPr id="8" name="Rectangle 7"/>
          <p:cNvSpPr>
            <a:spLocks noChangeArrowheads="1"/>
          </p:cNvSpPr>
          <p:nvPr/>
        </p:nvSpPr>
        <p:spPr bwMode="auto">
          <a:xfrm>
            <a:off x="849375" y="2407056"/>
            <a:ext cx="10337562" cy="995152"/>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It </a:t>
            </a:r>
            <a:r>
              <a:rPr lang="en-US" sz="2400">
                <a:solidFill>
                  <a:srgbClr val="000000"/>
                </a:solidFill>
                <a:effectLst/>
                <a:latin typeface="+mn-lt"/>
                <a:cs typeface="Arial" panose="020B0604020202020204" pitchFamily="34" charset="0"/>
              </a:rPr>
              <a:t>provides timely </a:t>
            </a:r>
            <a:r>
              <a:rPr lang="en-US" sz="2400" dirty="0">
                <a:solidFill>
                  <a:srgbClr val="000000"/>
                </a:solidFill>
                <a:effectLst/>
                <a:latin typeface="+mn-lt"/>
                <a:cs typeface="Arial" panose="020B0604020202020204" pitchFamily="34" charset="0"/>
              </a:rPr>
              <a:t>summary information that is easy to read, understand, and interpret.</a:t>
            </a:r>
          </a:p>
        </p:txBody>
      </p:sp>
      <p:sp>
        <p:nvSpPr>
          <p:cNvPr id="11" name="Rectangle 10"/>
          <p:cNvSpPr>
            <a:spLocks noChangeArrowheads="1"/>
          </p:cNvSpPr>
          <p:nvPr/>
        </p:nvSpPr>
        <p:spPr bwMode="auto">
          <a:xfrm>
            <a:off x="817236" y="3197947"/>
            <a:ext cx="10337562" cy="708921"/>
          </a:xfrm>
          <a:prstGeom prst="rect">
            <a:avLst/>
          </a:prstGeom>
          <a:noFill/>
          <a:ln w="12700">
            <a:noFill/>
            <a:miter lim="800000"/>
            <a:headEnd/>
            <a:tailEnd/>
          </a:ln>
          <a:effectLst/>
        </p:spPr>
        <p:txBody>
          <a:bodyPr wrap="square" anchor="ctr"/>
          <a:lstStyle/>
          <a:p>
            <a:pPr marL="346075" indent="-346075"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Some additional guidelines include . . .</a:t>
            </a:r>
          </a:p>
        </p:txBody>
      </p:sp>
      <p:sp>
        <p:nvSpPr>
          <p:cNvPr id="12" name="Rectangle 11"/>
          <p:cNvSpPr>
            <a:spLocks noChangeArrowheads="1"/>
          </p:cNvSpPr>
          <p:nvPr/>
        </p:nvSpPr>
        <p:spPr bwMode="auto">
          <a:xfrm>
            <a:off x="1193750" y="3770893"/>
            <a:ext cx="10337562" cy="614394"/>
          </a:xfrm>
          <a:prstGeom prst="rect">
            <a:avLst/>
          </a:prstGeom>
          <a:noFill/>
          <a:ln w="12700">
            <a:noFill/>
            <a:miter lim="800000"/>
            <a:headEnd/>
            <a:tailEnd/>
          </a:ln>
          <a:effectLst/>
        </p:spPr>
        <p:txBody>
          <a:bodyPr wrap="square" anchor="ctr"/>
          <a:lstStyle/>
          <a:p>
            <a:pPr marL="457200" indent="-4572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Minimize the need for screen scrolling.</a:t>
            </a:r>
          </a:p>
        </p:txBody>
      </p:sp>
      <p:sp>
        <p:nvSpPr>
          <p:cNvPr id="13" name="Rectangle 12"/>
          <p:cNvSpPr>
            <a:spLocks noChangeArrowheads="1"/>
          </p:cNvSpPr>
          <p:nvPr/>
        </p:nvSpPr>
        <p:spPr bwMode="auto">
          <a:xfrm>
            <a:off x="741623" y="4176019"/>
            <a:ext cx="10337562" cy="649119"/>
          </a:xfrm>
          <a:prstGeom prst="rect">
            <a:avLst/>
          </a:prstGeom>
          <a:noFill/>
          <a:ln w="12700">
            <a:noFill/>
            <a:miter lim="800000"/>
            <a:headEnd/>
            <a:tailEnd/>
          </a:ln>
          <a:effectLst/>
        </p:spPr>
        <p:txBody>
          <a:bodyPr wrap="square" anchor="ctr"/>
          <a:lstStyle/>
          <a:p>
            <a:pPr marL="800100" lvl="1"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 Avoid unnecessary use of color </a:t>
            </a:r>
            <a:r>
              <a:rPr lang="en-US" sz="2400">
                <a:solidFill>
                  <a:srgbClr val="000000"/>
                </a:solidFill>
                <a:effectLst/>
                <a:latin typeface="+mn-lt"/>
                <a:cs typeface="Arial" panose="020B0604020202020204" pitchFamily="34" charset="0"/>
              </a:rPr>
              <a:t>or 3D displays. </a:t>
            </a:r>
            <a:endParaRPr lang="en-US" sz="2400" dirty="0">
              <a:solidFill>
                <a:srgbClr val="000000"/>
              </a:solidFill>
              <a:effectLst/>
              <a:latin typeface="+mn-lt"/>
              <a:cs typeface="Arial" panose="020B0604020202020204" pitchFamily="34" charset="0"/>
            </a:endParaRPr>
          </a:p>
        </p:txBody>
      </p:sp>
      <p:sp>
        <p:nvSpPr>
          <p:cNvPr id="14" name="Rectangle 13"/>
          <p:cNvSpPr>
            <a:spLocks noChangeArrowheads="1"/>
          </p:cNvSpPr>
          <p:nvPr/>
        </p:nvSpPr>
        <p:spPr bwMode="auto">
          <a:xfrm>
            <a:off x="741623" y="4662168"/>
            <a:ext cx="10337562" cy="469228"/>
          </a:xfrm>
          <a:prstGeom prst="rect">
            <a:avLst/>
          </a:prstGeom>
          <a:noFill/>
          <a:ln w="12700">
            <a:noFill/>
            <a:miter lim="800000"/>
            <a:headEnd/>
            <a:tailEnd/>
          </a:ln>
          <a:effectLst/>
        </p:spPr>
        <p:txBody>
          <a:bodyPr wrap="square" anchor="ctr"/>
          <a:lstStyle/>
          <a:p>
            <a:pPr marL="800100" lvl="1"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 Use borders between charts to improve readability.</a:t>
            </a:r>
          </a:p>
        </p:txBody>
      </p:sp>
      <p:sp>
        <p:nvSpPr>
          <p:cNvPr id="3" name="Slide Number Placeholder 2"/>
          <p:cNvSpPr>
            <a:spLocks noGrp="1"/>
          </p:cNvSpPr>
          <p:nvPr>
            <p:ph type="sldNum" sz="quarter" idx="12"/>
          </p:nvPr>
        </p:nvSpPr>
        <p:spPr/>
        <p:txBody>
          <a:bodyPr/>
          <a:lstStyle/>
          <a:p>
            <a:fld id="{949EBC64-41CB-41B8-B6DF-9B1367312BD4}" type="slidenum">
              <a:rPr lang="en-US" smtClean="0"/>
              <a:t>64</a:t>
            </a:fld>
            <a:endParaRPr lang="en-US"/>
          </a:p>
        </p:txBody>
      </p:sp>
    </p:spTree>
    <p:extLst>
      <p:ext uri="{BB962C8B-B14F-4D97-AF65-F5344CB8AC3E}">
        <p14:creationId xmlns:p14="http://schemas.microsoft.com/office/powerpoint/2010/main" val="1110006085"/>
      </p:ext>
    </p:extLst>
  </p:cSld>
  <p:clrMapOvr>
    <a:masterClrMapping/>
  </p:clrMapOvr>
  <p:transition>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919" y="1147023"/>
            <a:ext cx="7751206" cy="4956109"/>
          </a:xfrm>
          <a:prstGeom prst="rect">
            <a:avLst/>
          </a:prstGeom>
          <a:noFill/>
          <a:ln>
            <a:noFill/>
          </a:ln>
          <a:effectLst>
            <a:outerShdw blurRad="44450" dist="27940" dir="5400000" algn="ctr">
              <a:srgbClr val="000000">
                <a:alpha val="32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9"/>
          <p:cNvSpPr>
            <a:spLocks noChangeArrowheads="1"/>
          </p:cNvSpPr>
          <p:nvPr/>
        </p:nvSpPr>
        <p:spPr bwMode="auto">
          <a:xfrm>
            <a:off x="912138" y="463001"/>
            <a:ext cx="10337562" cy="81438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Data Dashboard Example</a:t>
            </a:r>
          </a:p>
        </p:txBody>
      </p:sp>
      <p:sp>
        <p:nvSpPr>
          <p:cNvPr id="2" name="Slide Number Placeholder 1"/>
          <p:cNvSpPr>
            <a:spLocks noGrp="1"/>
          </p:cNvSpPr>
          <p:nvPr>
            <p:ph type="sldNum" sz="quarter" idx="12"/>
          </p:nvPr>
        </p:nvSpPr>
        <p:spPr/>
        <p:txBody>
          <a:bodyPr/>
          <a:lstStyle/>
          <a:p>
            <a:fld id="{949EBC64-41CB-41B8-B6DF-9B1367312BD4}" type="slidenum">
              <a:rPr lang="en-US" smtClean="0"/>
              <a:t>65</a:t>
            </a:fld>
            <a:endParaRPr lang="en-US"/>
          </a:p>
        </p:txBody>
      </p:sp>
    </p:spTree>
    <p:extLst>
      <p:ext uri="{BB962C8B-B14F-4D97-AF65-F5344CB8AC3E}">
        <p14:creationId xmlns:p14="http://schemas.microsoft.com/office/powerpoint/2010/main" val="1805878191"/>
      </p:ext>
    </p:extLst>
  </p:cSld>
  <p:clrMapOvr>
    <a:masterClrMapping/>
  </p:clrMapOvr>
  <p:transition>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912138" y="490317"/>
            <a:ext cx="10337562" cy="814387"/>
          </a:xfrm>
        </p:spPr>
        <p:txBody>
          <a:bodyPr/>
          <a:lstStyle/>
          <a:p>
            <a:r>
              <a:rPr lang="en-US" dirty="0"/>
              <a:t>Tabular and Graphical Displays</a:t>
            </a:r>
          </a:p>
        </p:txBody>
      </p:sp>
      <p:sp>
        <p:nvSpPr>
          <p:cNvPr id="79882" name="Rectangle 10"/>
          <p:cNvSpPr>
            <a:spLocks noChangeArrowheads="1"/>
          </p:cNvSpPr>
          <p:nvPr/>
        </p:nvSpPr>
        <p:spPr bwMode="auto">
          <a:xfrm>
            <a:off x="914906" y="3706400"/>
            <a:ext cx="2685739" cy="2197100"/>
          </a:xfrm>
          <a:prstGeom prst="rect">
            <a:avLst/>
          </a:prstGeom>
          <a:noFill/>
          <a:ln w="12700">
            <a:noFill/>
            <a:miter lim="800000"/>
            <a:headEnd/>
            <a:tailEnd/>
          </a:ln>
          <a:effectLst/>
        </p:spPr>
        <p:txBody>
          <a:bodyPr wrap="none" anchor="ctr"/>
          <a:lstStyle/>
          <a:p>
            <a:pPr algn="l">
              <a:buFontTx/>
              <a:buChar char="•"/>
            </a:pPr>
            <a:r>
              <a:rPr lang="en-US" sz="1900" dirty="0">
                <a:solidFill>
                  <a:srgbClr val="000000"/>
                </a:solidFill>
                <a:effectLst/>
                <a:latin typeface="Arial" panose="020B0604020202020204" pitchFamily="34" charset="0"/>
                <a:cs typeface="Arial" panose="020B0604020202020204" pitchFamily="34" charset="0"/>
              </a:rPr>
              <a:t> Frequency</a:t>
            </a:r>
          </a:p>
          <a:p>
            <a:pPr algn="l"/>
            <a:r>
              <a:rPr lang="en-US" sz="1900" dirty="0">
                <a:solidFill>
                  <a:srgbClr val="000000"/>
                </a:solidFill>
                <a:effectLst/>
                <a:latin typeface="Arial" panose="020B0604020202020204" pitchFamily="34" charset="0"/>
                <a:cs typeface="Arial" panose="020B0604020202020204" pitchFamily="34" charset="0"/>
              </a:rPr>
              <a:t>     Distribution</a:t>
            </a:r>
          </a:p>
          <a:p>
            <a:pPr algn="l">
              <a:buFontTx/>
              <a:buChar char="•"/>
            </a:pPr>
            <a:r>
              <a:rPr lang="en-US" sz="1900" dirty="0">
                <a:solidFill>
                  <a:srgbClr val="000000"/>
                </a:solidFill>
                <a:effectLst/>
                <a:latin typeface="Arial" panose="020B0604020202020204" pitchFamily="34" charset="0"/>
                <a:cs typeface="Arial" panose="020B0604020202020204" pitchFamily="34" charset="0"/>
              </a:rPr>
              <a:t> Rel. Freq. Dist.</a:t>
            </a:r>
          </a:p>
          <a:p>
            <a:pPr algn="l">
              <a:buFontTx/>
              <a:buChar char="•"/>
            </a:pPr>
            <a:r>
              <a:rPr lang="en-US" sz="1900" dirty="0">
                <a:solidFill>
                  <a:srgbClr val="000000"/>
                </a:solidFill>
                <a:effectLst/>
                <a:latin typeface="Arial" panose="020B0604020202020204" pitchFamily="34" charset="0"/>
                <a:cs typeface="Arial" panose="020B0604020202020204" pitchFamily="34" charset="0"/>
              </a:rPr>
              <a:t> Percent Freq. </a:t>
            </a:r>
          </a:p>
          <a:p>
            <a:pPr algn="l"/>
            <a:r>
              <a:rPr lang="en-US" sz="1900" dirty="0">
                <a:solidFill>
                  <a:srgbClr val="000000"/>
                </a:solidFill>
                <a:effectLst/>
                <a:latin typeface="Arial" panose="020B0604020202020204" pitchFamily="34" charset="0"/>
                <a:cs typeface="Arial" panose="020B0604020202020204" pitchFamily="34" charset="0"/>
              </a:rPr>
              <a:t>     Distribution</a:t>
            </a:r>
          </a:p>
          <a:p>
            <a:pPr algn="l">
              <a:buFontTx/>
              <a:buChar char="•"/>
            </a:pPr>
            <a:r>
              <a:rPr lang="en-US" sz="1900" dirty="0">
                <a:solidFill>
                  <a:srgbClr val="000000"/>
                </a:solidFill>
                <a:effectLst/>
                <a:latin typeface="Arial" panose="020B0604020202020204" pitchFamily="34" charset="0"/>
                <a:cs typeface="Arial" panose="020B0604020202020204" pitchFamily="34" charset="0"/>
              </a:rPr>
              <a:t> </a:t>
            </a:r>
            <a:r>
              <a:rPr lang="en-US" sz="1900" dirty="0" err="1">
                <a:solidFill>
                  <a:srgbClr val="000000"/>
                </a:solidFill>
                <a:effectLst/>
                <a:latin typeface="Arial" panose="020B0604020202020204" pitchFamily="34" charset="0"/>
                <a:cs typeface="Arial" panose="020B0604020202020204" pitchFamily="34" charset="0"/>
              </a:rPr>
              <a:t>Crosstabulation</a:t>
            </a:r>
            <a:endParaRPr lang="en-US" sz="1900" dirty="0">
              <a:solidFill>
                <a:srgbClr val="000000"/>
              </a:solidFill>
              <a:effectLst/>
              <a:latin typeface="Arial" panose="020B0604020202020204" pitchFamily="34" charset="0"/>
              <a:cs typeface="Arial" panose="020B0604020202020204" pitchFamily="34" charset="0"/>
            </a:endParaRPr>
          </a:p>
        </p:txBody>
      </p:sp>
      <p:sp>
        <p:nvSpPr>
          <p:cNvPr id="79883" name="Rectangle 11"/>
          <p:cNvSpPr>
            <a:spLocks noChangeArrowheads="1"/>
          </p:cNvSpPr>
          <p:nvPr/>
        </p:nvSpPr>
        <p:spPr bwMode="auto">
          <a:xfrm>
            <a:off x="3637995" y="3849047"/>
            <a:ext cx="2064979" cy="1893093"/>
          </a:xfrm>
          <a:prstGeom prst="rect">
            <a:avLst/>
          </a:prstGeom>
          <a:noFill/>
          <a:ln w="12700">
            <a:noFill/>
            <a:miter lim="800000"/>
            <a:headEnd/>
            <a:tailEnd/>
          </a:ln>
          <a:effectLst/>
        </p:spPr>
        <p:txBody>
          <a:bodyPr wrap="none" anchor="ctr"/>
          <a:lstStyle/>
          <a:p>
            <a:pPr algn="l">
              <a:buFontTx/>
              <a:buChar char="•"/>
            </a:pPr>
            <a:r>
              <a:rPr lang="en-US" sz="1900" dirty="0">
                <a:solidFill>
                  <a:srgbClr val="000000"/>
                </a:solidFill>
                <a:effectLst/>
                <a:latin typeface="Arial" panose="020B0604020202020204" pitchFamily="34" charset="0"/>
                <a:cs typeface="Arial" panose="020B0604020202020204" pitchFamily="34" charset="0"/>
              </a:rPr>
              <a:t> Bar Chart</a:t>
            </a:r>
          </a:p>
          <a:p>
            <a:pPr algn="l">
              <a:buFontTx/>
              <a:buChar char="•"/>
            </a:pPr>
            <a:r>
              <a:rPr lang="en-US" sz="1900" dirty="0">
                <a:solidFill>
                  <a:srgbClr val="000000"/>
                </a:solidFill>
                <a:effectLst/>
                <a:latin typeface="Arial" panose="020B0604020202020204" pitchFamily="34" charset="0"/>
                <a:cs typeface="Arial" panose="020B0604020202020204" pitchFamily="34" charset="0"/>
              </a:rPr>
              <a:t> Pie Chart</a:t>
            </a:r>
          </a:p>
          <a:p>
            <a:pPr algn="l">
              <a:buFontTx/>
              <a:buChar char="•"/>
            </a:pPr>
            <a:r>
              <a:rPr lang="en-US" sz="1900" dirty="0">
                <a:solidFill>
                  <a:srgbClr val="000000"/>
                </a:solidFill>
                <a:effectLst/>
                <a:latin typeface="Arial" panose="020B0604020202020204" pitchFamily="34" charset="0"/>
                <a:cs typeface="Arial" panose="020B0604020202020204" pitchFamily="34" charset="0"/>
              </a:rPr>
              <a:t> Side-by-Side</a:t>
            </a:r>
          </a:p>
          <a:p>
            <a:pPr algn="l"/>
            <a:r>
              <a:rPr lang="en-US" sz="1900" dirty="0">
                <a:solidFill>
                  <a:srgbClr val="000000"/>
                </a:solidFill>
                <a:effectLst/>
                <a:latin typeface="Arial" panose="020B0604020202020204" pitchFamily="34" charset="0"/>
                <a:cs typeface="Arial" panose="020B0604020202020204" pitchFamily="34" charset="0"/>
              </a:rPr>
              <a:t>     Bar Chart</a:t>
            </a:r>
          </a:p>
          <a:p>
            <a:pPr marL="231775" indent="-231775" algn="l">
              <a:buFont typeface="Arial" pitchFamily="34" charset="0"/>
              <a:buChar char="•"/>
            </a:pPr>
            <a:r>
              <a:rPr lang="en-US" sz="1900" dirty="0">
                <a:solidFill>
                  <a:srgbClr val="000000"/>
                </a:solidFill>
                <a:effectLst/>
                <a:latin typeface="Arial" panose="020B0604020202020204" pitchFamily="34" charset="0"/>
                <a:cs typeface="Arial" panose="020B0604020202020204" pitchFamily="34" charset="0"/>
              </a:rPr>
              <a:t>Stacked</a:t>
            </a:r>
          </a:p>
          <a:p>
            <a:pPr algn="l"/>
            <a:r>
              <a:rPr lang="en-US" sz="1900" dirty="0">
                <a:solidFill>
                  <a:srgbClr val="000000"/>
                </a:solidFill>
                <a:effectLst/>
                <a:latin typeface="Arial" panose="020B0604020202020204" pitchFamily="34" charset="0"/>
                <a:cs typeface="Arial" panose="020B0604020202020204" pitchFamily="34" charset="0"/>
              </a:rPr>
              <a:t>     Bar Chart</a:t>
            </a:r>
          </a:p>
        </p:txBody>
      </p:sp>
      <p:sp>
        <p:nvSpPr>
          <p:cNvPr id="79884" name="Rectangle 12"/>
          <p:cNvSpPr>
            <a:spLocks noChangeArrowheads="1"/>
          </p:cNvSpPr>
          <p:nvPr/>
        </p:nvSpPr>
        <p:spPr bwMode="auto">
          <a:xfrm>
            <a:off x="6232804" y="3700763"/>
            <a:ext cx="2939111" cy="2452906"/>
          </a:xfrm>
          <a:prstGeom prst="rect">
            <a:avLst/>
          </a:prstGeom>
          <a:noFill/>
          <a:ln w="12700">
            <a:noFill/>
            <a:miter lim="800000"/>
            <a:headEnd/>
            <a:tailEnd/>
          </a:ln>
          <a:effectLst/>
        </p:spPr>
        <p:txBody>
          <a:bodyPr wrap="none" anchor="ctr"/>
          <a:lstStyle/>
          <a:p>
            <a:pPr algn="l">
              <a:buFontTx/>
              <a:buChar char="•"/>
            </a:pPr>
            <a:r>
              <a:rPr lang="en-US" sz="1900" dirty="0">
                <a:solidFill>
                  <a:srgbClr val="000000"/>
                </a:solidFill>
                <a:effectLst/>
                <a:latin typeface="Arial" panose="020B0604020202020204" pitchFamily="34" charset="0"/>
                <a:cs typeface="Arial" panose="020B0604020202020204" pitchFamily="34" charset="0"/>
              </a:rPr>
              <a:t> Frequency Dist.</a:t>
            </a:r>
          </a:p>
          <a:p>
            <a:pPr algn="l">
              <a:buFontTx/>
              <a:buChar char="•"/>
            </a:pPr>
            <a:r>
              <a:rPr lang="en-US" sz="1900" dirty="0">
                <a:solidFill>
                  <a:srgbClr val="000000"/>
                </a:solidFill>
                <a:effectLst/>
                <a:latin typeface="Arial" panose="020B0604020202020204" pitchFamily="34" charset="0"/>
                <a:cs typeface="Arial" panose="020B0604020202020204" pitchFamily="34" charset="0"/>
              </a:rPr>
              <a:t> Rel. Freq. Dist.</a:t>
            </a:r>
          </a:p>
          <a:p>
            <a:pPr algn="l">
              <a:buFontTx/>
              <a:buChar char="•"/>
            </a:pPr>
            <a:r>
              <a:rPr lang="en-US" sz="1900" dirty="0">
                <a:solidFill>
                  <a:srgbClr val="000000"/>
                </a:solidFill>
                <a:effectLst/>
                <a:latin typeface="Arial" panose="020B0604020202020204" pitchFamily="34" charset="0"/>
                <a:cs typeface="Arial" panose="020B0604020202020204" pitchFamily="34" charset="0"/>
              </a:rPr>
              <a:t> % Freq. Dist.</a:t>
            </a:r>
          </a:p>
          <a:p>
            <a:pPr algn="l">
              <a:buFontTx/>
              <a:buChar char="•"/>
            </a:pPr>
            <a:r>
              <a:rPr lang="en-US" sz="1900" dirty="0">
                <a:solidFill>
                  <a:srgbClr val="000000"/>
                </a:solidFill>
                <a:effectLst/>
                <a:latin typeface="Arial" panose="020B0604020202020204" pitchFamily="34" charset="0"/>
                <a:cs typeface="Arial" panose="020B0604020202020204" pitchFamily="34" charset="0"/>
              </a:rPr>
              <a:t> Cum. Freq. Dist.</a:t>
            </a:r>
          </a:p>
          <a:p>
            <a:pPr algn="l">
              <a:buFontTx/>
              <a:buChar char="•"/>
            </a:pPr>
            <a:r>
              <a:rPr lang="en-US" sz="1900" dirty="0">
                <a:solidFill>
                  <a:srgbClr val="000000"/>
                </a:solidFill>
                <a:effectLst/>
                <a:latin typeface="Arial" panose="020B0604020202020204" pitchFamily="34" charset="0"/>
                <a:cs typeface="Arial" panose="020B0604020202020204" pitchFamily="34" charset="0"/>
              </a:rPr>
              <a:t> Cum. Rel. Freq. Dist.</a:t>
            </a:r>
          </a:p>
          <a:p>
            <a:pPr algn="l">
              <a:buFontTx/>
              <a:buChar char="•"/>
            </a:pPr>
            <a:r>
              <a:rPr lang="en-US" sz="1900" dirty="0">
                <a:solidFill>
                  <a:srgbClr val="000000"/>
                </a:solidFill>
                <a:effectLst/>
                <a:latin typeface="Arial" panose="020B0604020202020204" pitchFamily="34" charset="0"/>
                <a:cs typeface="Arial" panose="020B0604020202020204" pitchFamily="34" charset="0"/>
              </a:rPr>
              <a:t> Cum. % Freq. Dist. </a:t>
            </a:r>
          </a:p>
          <a:p>
            <a:pPr algn="l">
              <a:buFontTx/>
              <a:buChar char="•"/>
            </a:pPr>
            <a:r>
              <a:rPr lang="en-US" sz="1900" dirty="0">
                <a:solidFill>
                  <a:srgbClr val="000000"/>
                </a:solidFill>
                <a:effectLst/>
                <a:latin typeface="Arial" panose="020B0604020202020204" pitchFamily="34" charset="0"/>
                <a:cs typeface="Arial" panose="020B0604020202020204" pitchFamily="34" charset="0"/>
              </a:rPr>
              <a:t> </a:t>
            </a:r>
            <a:r>
              <a:rPr lang="en-US" sz="1900" dirty="0" err="1">
                <a:solidFill>
                  <a:srgbClr val="000000"/>
                </a:solidFill>
                <a:effectLst/>
                <a:latin typeface="Arial" panose="020B0604020202020204" pitchFamily="34" charset="0"/>
                <a:cs typeface="Arial" panose="020B0604020202020204" pitchFamily="34" charset="0"/>
              </a:rPr>
              <a:t>Crosstabulation</a:t>
            </a:r>
            <a:endParaRPr lang="en-US" sz="1900" dirty="0">
              <a:solidFill>
                <a:srgbClr val="000000"/>
              </a:solidFill>
              <a:effectLst/>
              <a:latin typeface="Arial" panose="020B0604020202020204" pitchFamily="34" charset="0"/>
              <a:cs typeface="Arial" panose="020B0604020202020204" pitchFamily="34" charset="0"/>
            </a:endParaRPr>
          </a:p>
        </p:txBody>
      </p:sp>
      <p:sp>
        <p:nvSpPr>
          <p:cNvPr id="79885" name="Rectangle 13"/>
          <p:cNvSpPr>
            <a:spLocks noChangeArrowheads="1"/>
          </p:cNvSpPr>
          <p:nvPr/>
        </p:nvSpPr>
        <p:spPr bwMode="auto">
          <a:xfrm>
            <a:off x="9135778" y="3600279"/>
            <a:ext cx="2402808" cy="2330450"/>
          </a:xfrm>
          <a:prstGeom prst="rect">
            <a:avLst/>
          </a:prstGeom>
          <a:noFill/>
          <a:ln w="12700">
            <a:noFill/>
            <a:miter lim="800000"/>
            <a:headEnd/>
            <a:tailEnd/>
          </a:ln>
          <a:effectLst/>
        </p:spPr>
        <p:txBody>
          <a:bodyPr wrap="none" anchor="ctr"/>
          <a:lstStyle/>
          <a:p>
            <a:pPr algn="l">
              <a:buFontTx/>
              <a:buChar char="•"/>
            </a:pPr>
            <a:r>
              <a:rPr lang="en-US" sz="1900" dirty="0">
                <a:solidFill>
                  <a:srgbClr val="000000"/>
                </a:solidFill>
                <a:effectLst/>
                <a:latin typeface="Arial" panose="020B0604020202020204" pitchFamily="34" charset="0"/>
                <a:cs typeface="Arial" panose="020B0604020202020204" pitchFamily="34" charset="0"/>
              </a:rPr>
              <a:t>Histogram</a:t>
            </a:r>
          </a:p>
          <a:p>
            <a:pPr algn="l">
              <a:buFontTx/>
              <a:buChar char="•"/>
            </a:pPr>
            <a:r>
              <a:rPr lang="en-US" sz="1900" dirty="0">
                <a:solidFill>
                  <a:srgbClr val="000000"/>
                </a:solidFill>
                <a:effectLst/>
                <a:latin typeface="Arial" panose="020B0604020202020204" pitchFamily="34" charset="0"/>
                <a:cs typeface="Arial" panose="020B0604020202020204" pitchFamily="34" charset="0"/>
              </a:rPr>
              <a:t>Polygon / Ogive</a:t>
            </a:r>
          </a:p>
          <a:p>
            <a:pPr algn="l">
              <a:buFontTx/>
              <a:buChar char="•"/>
            </a:pPr>
            <a:r>
              <a:rPr lang="en-US" sz="1900" dirty="0">
                <a:solidFill>
                  <a:srgbClr val="000000"/>
                </a:solidFill>
                <a:effectLst/>
                <a:latin typeface="Arial" panose="020B0604020202020204" pitchFamily="34" charset="0"/>
                <a:cs typeface="Arial" panose="020B0604020202020204" pitchFamily="34" charset="0"/>
              </a:rPr>
              <a:t> Stem-and-</a:t>
            </a:r>
          </a:p>
          <a:p>
            <a:pPr algn="l"/>
            <a:r>
              <a:rPr lang="en-US" sz="1900" dirty="0">
                <a:solidFill>
                  <a:srgbClr val="000000"/>
                </a:solidFill>
                <a:effectLst/>
                <a:latin typeface="Arial" panose="020B0604020202020204" pitchFamily="34" charset="0"/>
                <a:cs typeface="Arial" panose="020B0604020202020204" pitchFamily="34" charset="0"/>
              </a:rPr>
              <a:t>     Leaf Display</a:t>
            </a:r>
          </a:p>
          <a:p>
            <a:pPr algn="l">
              <a:buFontTx/>
              <a:buChar char="•"/>
            </a:pPr>
            <a:r>
              <a:rPr lang="en-US" sz="1900" dirty="0">
                <a:solidFill>
                  <a:srgbClr val="000000"/>
                </a:solidFill>
                <a:effectLst/>
                <a:latin typeface="Arial" panose="020B0604020202020204" pitchFamily="34" charset="0"/>
                <a:cs typeface="Arial" panose="020B0604020202020204" pitchFamily="34" charset="0"/>
              </a:rPr>
              <a:t> Scatter</a:t>
            </a:r>
          </a:p>
          <a:p>
            <a:pPr algn="l"/>
            <a:r>
              <a:rPr lang="en-US" sz="1900" dirty="0">
                <a:solidFill>
                  <a:srgbClr val="000000"/>
                </a:solidFill>
                <a:effectLst/>
                <a:latin typeface="Arial" panose="020B0604020202020204" pitchFamily="34" charset="0"/>
                <a:cs typeface="Arial" panose="020B0604020202020204" pitchFamily="34" charset="0"/>
              </a:rPr>
              <a:t>     Diagram</a:t>
            </a:r>
          </a:p>
        </p:txBody>
      </p:sp>
      <p:sp>
        <p:nvSpPr>
          <p:cNvPr id="79888" name="Line 16"/>
          <p:cNvSpPr>
            <a:spLocks noChangeShapeType="1"/>
          </p:cNvSpPr>
          <p:nvPr/>
        </p:nvSpPr>
        <p:spPr bwMode="auto">
          <a:xfrm>
            <a:off x="10160201" y="3479992"/>
            <a:ext cx="0" cy="322262"/>
          </a:xfrm>
          <a:prstGeom prst="line">
            <a:avLst/>
          </a:prstGeom>
          <a:noFill/>
          <a:ln w="12700">
            <a:solidFill>
              <a:srgbClr val="000000"/>
            </a:solidFill>
            <a:round/>
            <a:headEnd/>
            <a:tailEnd type="triangle" w="med" len="med"/>
          </a:ln>
          <a:effectLst/>
        </p:spPr>
        <p:txBody>
          <a:bodyPr wrap="none" anchor="ctr"/>
          <a:lstStyle/>
          <a:p>
            <a:endParaRPr lang="en-US"/>
          </a:p>
        </p:txBody>
      </p:sp>
      <p:sp>
        <p:nvSpPr>
          <p:cNvPr id="79887" name="Line 15"/>
          <p:cNvSpPr>
            <a:spLocks noChangeShapeType="1"/>
          </p:cNvSpPr>
          <p:nvPr/>
        </p:nvSpPr>
        <p:spPr bwMode="auto">
          <a:xfrm>
            <a:off x="7436456" y="3484754"/>
            <a:ext cx="0" cy="322262"/>
          </a:xfrm>
          <a:prstGeom prst="line">
            <a:avLst/>
          </a:prstGeom>
          <a:noFill/>
          <a:ln w="12700">
            <a:solidFill>
              <a:srgbClr val="000000"/>
            </a:solidFill>
            <a:round/>
            <a:headEnd/>
            <a:tailEnd type="triangle" w="med" len="med"/>
          </a:ln>
          <a:effectLst/>
        </p:spPr>
        <p:txBody>
          <a:bodyPr wrap="none" anchor="ctr"/>
          <a:lstStyle/>
          <a:p>
            <a:endParaRPr lang="en-US"/>
          </a:p>
        </p:txBody>
      </p:sp>
      <p:sp>
        <p:nvSpPr>
          <p:cNvPr id="79889" name="Line 17"/>
          <p:cNvSpPr>
            <a:spLocks noChangeShapeType="1"/>
          </p:cNvSpPr>
          <p:nvPr/>
        </p:nvSpPr>
        <p:spPr bwMode="auto">
          <a:xfrm>
            <a:off x="4617699" y="3482373"/>
            <a:ext cx="0" cy="322262"/>
          </a:xfrm>
          <a:prstGeom prst="line">
            <a:avLst/>
          </a:prstGeom>
          <a:noFill/>
          <a:ln w="12700">
            <a:solidFill>
              <a:srgbClr val="000000"/>
            </a:solidFill>
            <a:round/>
            <a:headEnd/>
            <a:tailEnd type="triangle" w="med" len="med"/>
          </a:ln>
          <a:effectLst/>
        </p:spPr>
        <p:txBody>
          <a:bodyPr wrap="none" anchor="ctr"/>
          <a:lstStyle/>
          <a:p>
            <a:endParaRPr lang="en-US"/>
          </a:p>
        </p:txBody>
      </p:sp>
      <p:sp>
        <p:nvSpPr>
          <p:cNvPr id="79886" name="Line 14"/>
          <p:cNvSpPr>
            <a:spLocks noChangeShapeType="1"/>
          </p:cNvSpPr>
          <p:nvPr/>
        </p:nvSpPr>
        <p:spPr bwMode="auto">
          <a:xfrm>
            <a:off x="1874949" y="3487135"/>
            <a:ext cx="0" cy="322262"/>
          </a:xfrm>
          <a:prstGeom prst="line">
            <a:avLst/>
          </a:prstGeom>
          <a:noFill/>
          <a:ln w="12700">
            <a:solidFill>
              <a:srgbClr val="000000"/>
            </a:solidFill>
            <a:round/>
            <a:headEnd/>
            <a:tailEnd type="triangle" w="med" len="med"/>
          </a:ln>
          <a:effectLst/>
        </p:spPr>
        <p:txBody>
          <a:bodyPr wrap="none" anchor="ctr"/>
          <a:lstStyle/>
          <a:p>
            <a:endParaRPr lang="en-US"/>
          </a:p>
        </p:txBody>
      </p:sp>
      <p:sp>
        <p:nvSpPr>
          <p:cNvPr id="79909" name="Line 37"/>
          <p:cNvSpPr>
            <a:spLocks noChangeShapeType="1"/>
          </p:cNvSpPr>
          <p:nvPr/>
        </p:nvSpPr>
        <p:spPr bwMode="auto">
          <a:xfrm>
            <a:off x="3291719" y="2595748"/>
            <a:ext cx="1336535" cy="1588"/>
          </a:xfrm>
          <a:prstGeom prst="line">
            <a:avLst/>
          </a:prstGeom>
          <a:noFill/>
          <a:ln w="12700">
            <a:solidFill>
              <a:srgbClr val="000000"/>
            </a:solidFill>
            <a:round/>
            <a:headEnd/>
            <a:tailEnd/>
          </a:ln>
          <a:effectLst/>
        </p:spPr>
        <p:txBody>
          <a:bodyPr/>
          <a:lstStyle/>
          <a:p>
            <a:endParaRPr lang="en-US">
              <a:effectLst/>
            </a:endParaRPr>
          </a:p>
        </p:txBody>
      </p:sp>
      <p:sp>
        <p:nvSpPr>
          <p:cNvPr id="79894" name="Line 22"/>
          <p:cNvSpPr>
            <a:spLocks noChangeShapeType="1"/>
          </p:cNvSpPr>
          <p:nvPr/>
        </p:nvSpPr>
        <p:spPr bwMode="auto">
          <a:xfrm>
            <a:off x="4624034" y="2602098"/>
            <a:ext cx="0" cy="149225"/>
          </a:xfrm>
          <a:prstGeom prst="line">
            <a:avLst/>
          </a:prstGeom>
          <a:noFill/>
          <a:ln w="12700">
            <a:solidFill>
              <a:srgbClr val="000000"/>
            </a:solidFill>
            <a:round/>
            <a:headEnd/>
            <a:tailEnd type="triangle" w="med" len="med"/>
          </a:ln>
          <a:effectLst/>
        </p:spPr>
        <p:txBody>
          <a:bodyPr wrap="none" anchor="ctr"/>
          <a:lstStyle/>
          <a:p>
            <a:endParaRPr lang="en-US">
              <a:effectLst/>
            </a:endParaRPr>
          </a:p>
        </p:txBody>
      </p:sp>
      <p:sp>
        <p:nvSpPr>
          <p:cNvPr id="79898" name="Line 26"/>
          <p:cNvSpPr>
            <a:spLocks noChangeShapeType="1"/>
          </p:cNvSpPr>
          <p:nvPr/>
        </p:nvSpPr>
        <p:spPr bwMode="auto">
          <a:xfrm flipH="1">
            <a:off x="3262159" y="1724210"/>
            <a:ext cx="1948849" cy="0"/>
          </a:xfrm>
          <a:prstGeom prst="line">
            <a:avLst/>
          </a:prstGeom>
          <a:noFill/>
          <a:ln w="12700">
            <a:solidFill>
              <a:srgbClr val="000000"/>
            </a:solidFill>
            <a:round/>
            <a:headEnd/>
            <a:tailEnd/>
          </a:ln>
          <a:effectLst/>
        </p:spPr>
        <p:txBody>
          <a:bodyPr wrap="none" anchor="ctr"/>
          <a:lstStyle/>
          <a:p>
            <a:endParaRPr lang="en-US"/>
          </a:p>
        </p:txBody>
      </p:sp>
      <p:sp>
        <p:nvSpPr>
          <p:cNvPr id="79899" name="Line 27"/>
          <p:cNvSpPr>
            <a:spLocks noChangeShapeType="1"/>
          </p:cNvSpPr>
          <p:nvPr/>
        </p:nvSpPr>
        <p:spPr bwMode="auto">
          <a:xfrm>
            <a:off x="3262159" y="1724210"/>
            <a:ext cx="0" cy="274638"/>
          </a:xfrm>
          <a:prstGeom prst="line">
            <a:avLst/>
          </a:prstGeom>
          <a:noFill/>
          <a:ln w="12700">
            <a:solidFill>
              <a:srgbClr val="000000"/>
            </a:solidFill>
            <a:round/>
            <a:headEnd/>
            <a:tailEnd type="triangle" w="med" len="med"/>
          </a:ln>
          <a:effectLst/>
        </p:spPr>
        <p:txBody>
          <a:bodyPr wrap="none" anchor="ctr"/>
          <a:lstStyle/>
          <a:p>
            <a:endParaRPr lang="en-US"/>
          </a:p>
        </p:txBody>
      </p:sp>
      <p:sp>
        <p:nvSpPr>
          <p:cNvPr id="79900" name="Line 28"/>
          <p:cNvSpPr>
            <a:spLocks noChangeShapeType="1"/>
          </p:cNvSpPr>
          <p:nvPr/>
        </p:nvSpPr>
        <p:spPr bwMode="auto">
          <a:xfrm>
            <a:off x="8819443" y="1724210"/>
            <a:ext cx="0" cy="274638"/>
          </a:xfrm>
          <a:prstGeom prst="line">
            <a:avLst/>
          </a:prstGeom>
          <a:noFill/>
          <a:ln w="12700">
            <a:solidFill>
              <a:srgbClr val="000000"/>
            </a:solidFill>
            <a:round/>
            <a:headEnd/>
            <a:tailEnd type="triangle" w="med" len="med"/>
          </a:ln>
          <a:effectLst/>
        </p:spPr>
        <p:txBody>
          <a:bodyPr wrap="none" anchor="ctr"/>
          <a:lstStyle/>
          <a:p>
            <a:endParaRPr lang="en-US"/>
          </a:p>
        </p:txBody>
      </p:sp>
      <p:sp>
        <p:nvSpPr>
          <p:cNvPr id="79901" name="Line 29"/>
          <p:cNvSpPr>
            <a:spLocks noChangeShapeType="1"/>
          </p:cNvSpPr>
          <p:nvPr/>
        </p:nvSpPr>
        <p:spPr bwMode="auto">
          <a:xfrm flipH="1">
            <a:off x="6898042" y="1727385"/>
            <a:ext cx="1906622" cy="0"/>
          </a:xfrm>
          <a:prstGeom prst="line">
            <a:avLst/>
          </a:prstGeom>
          <a:noFill/>
          <a:ln w="12700">
            <a:solidFill>
              <a:srgbClr val="000000"/>
            </a:solidFill>
            <a:round/>
            <a:headEnd/>
            <a:tailEnd/>
          </a:ln>
          <a:effectLst/>
        </p:spPr>
        <p:txBody>
          <a:bodyPr wrap="none" anchor="ctr"/>
          <a:lstStyle/>
          <a:p>
            <a:endParaRPr lang="en-US"/>
          </a:p>
        </p:txBody>
      </p:sp>
      <p:sp>
        <p:nvSpPr>
          <p:cNvPr id="79876" name="Text Box 4"/>
          <p:cNvSpPr txBox="1">
            <a:spLocks noChangeArrowheads="1"/>
          </p:cNvSpPr>
          <p:nvPr/>
        </p:nvSpPr>
        <p:spPr bwMode="auto">
          <a:xfrm>
            <a:off x="1777823" y="2008373"/>
            <a:ext cx="2287806" cy="430887"/>
          </a:xfrm>
          <a:prstGeom prst="rect">
            <a:avLst/>
          </a:prstGeom>
          <a:solidFill>
            <a:schemeClr val="bg1">
              <a:lumMod val="95000"/>
            </a:schemeClr>
          </a:solidFill>
          <a:ln w="12700">
            <a:solidFill>
              <a:srgbClr val="000000"/>
            </a:solidFill>
            <a:miter lim="800000"/>
            <a:headEnd/>
            <a:tailEnd/>
          </a:ln>
          <a:effectLst>
            <a:outerShdw blurRad="44450" dist="27940" dir="5400000" algn="ctr">
              <a:srgbClr val="000000">
                <a:alpha val="32000"/>
              </a:srgbClr>
            </a:outerShdw>
          </a:effectLst>
        </p:spPr>
        <p:txBody>
          <a:bodyPr wrap="none">
            <a:spAutoFit/>
          </a:bodyPr>
          <a:lstStyle/>
          <a:p>
            <a:pPr algn="l"/>
            <a:r>
              <a:rPr lang="en-US" dirty="0">
                <a:solidFill>
                  <a:srgbClr val="000000"/>
                </a:solidFill>
                <a:effectLst/>
                <a:latin typeface="Arial" panose="020B0604020202020204" pitchFamily="34" charset="0"/>
                <a:cs typeface="Arial" panose="020B0604020202020204" pitchFamily="34" charset="0"/>
              </a:rPr>
              <a:t>Categorical Data</a:t>
            </a:r>
          </a:p>
        </p:txBody>
      </p:sp>
      <p:sp>
        <p:nvSpPr>
          <p:cNvPr id="79877" name="Text Box 5"/>
          <p:cNvSpPr txBox="1">
            <a:spLocks noChangeArrowheads="1"/>
          </p:cNvSpPr>
          <p:nvPr/>
        </p:nvSpPr>
        <p:spPr bwMode="auto">
          <a:xfrm>
            <a:off x="7231648" y="2008373"/>
            <a:ext cx="2366352" cy="430887"/>
          </a:xfrm>
          <a:prstGeom prst="rect">
            <a:avLst/>
          </a:prstGeom>
          <a:solidFill>
            <a:schemeClr val="bg1">
              <a:lumMod val="85000"/>
            </a:schemeClr>
          </a:solidFill>
          <a:ln w="12700">
            <a:solidFill>
              <a:srgbClr val="000000"/>
            </a:solidFill>
            <a:miter lim="800000"/>
            <a:headEnd/>
            <a:tailEnd/>
          </a:ln>
          <a:effectLst>
            <a:outerShdw blurRad="44450" dist="27940" dir="5400000" algn="ctr">
              <a:srgbClr val="000000">
                <a:alpha val="32000"/>
              </a:srgbClr>
            </a:outerShdw>
          </a:effectLst>
        </p:spPr>
        <p:txBody>
          <a:bodyPr wrap="none">
            <a:spAutoFit/>
          </a:bodyPr>
          <a:lstStyle/>
          <a:p>
            <a:pPr algn="l"/>
            <a:r>
              <a:rPr lang="en-US" dirty="0">
                <a:solidFill>
                  <a:srgbClr val="000000"/>
                </a:solidFill>
                <a:effectLst/>
                <a:latin typeface="Arial" panose="020B0604020202020204" pitchFamily="34" charset="0"/>
                <a:cs typeface="Arial" panose="020B0604020202020204" pitchFamily="34" charset="0"/>
              </a:rPr>
              <a:t>Quantitative Data</a:t>
            </a:r>
          </a:p>
        </p:txBody>
      </p:sp>
      <p:sp>
        <p:nvSpPr>
          <p:cNvPr id="79878" name="Text Box 6"/>
          <p:cNvSpPr txBox="1">
            <a:spLocks noChangeArrowheads="1"/>
          </p:cNvSpPr>
          <p:nvPr/>
        </p:nvSpPr>
        <p:spPr bwMode="auto">
          <a:xfrm>
            <a:off x="1240081" y="2760848"/>
            <a:ext cx="1250662" cy="769441"/>
          </a:xfrm>
          <a:prstGeom prst="rect">
            <a:avLst/>
          </a:prstGeom>
          <a:solidFill>
            <a:schemeClr val="bg1">
              <a:lumMod val="95000"/>
            </a:schemeClr>
          </a:solidFill>
          <a:ln w="12700">
            <a:solidFill>
              <a:srgbClr val="000000"/>
            </a:solidFill>
            <a:miter lim="800000"/>
            <a:headEnd/>
            <a:tailEnd/>
          </a:ln>
          <a:effectLst>
            <a:outerShdw blurRad="44450" dist="27940" dir="5400000" algn="ctr">
              <a:srgbClr val="000000">
                <a:alpha val="32000"/>
              </a:srgbClr>
            </a:outerShdw>
          </a:effectLst>
        </p:spPr>
        <p:txBody>
          <a:bodyPr wrap="none">
            <a:spAutoFit/>
          </a:bodyPr>
          <a:lstStyle/>
          <a:p>
            <a:r>
              <a:rPr lang="en-US" dirty="0">
                <a:solidFill>
                  <a:srgbClr val="000000"/>
                </a:solidFill>
                <a:effectLst/>
                <a:latin typeface="Arial" panose="020B0604020202020204" pitchFamily="34" charset="0"/>
                <a:cs typeface="Arial" panose="020B0604020202020204" pitchFamily="34" charset="0"/>
              </a:rPr>
              <a:t>Tabular</a:t>
            </a:r>
          </a:p>
          <a:p>
            <a:r>
              <a:rPr lang="en-US" dirty="0">
                <a:solidFill>
                  <a:srgbClr val="000000"/>
                </a:solidFill>
                <a:effectLst/>
                <a:latin typeface="Arial" panose="020B0604020202020204" pitchFamily="34" charset="0"/>
                <a:cs typeface="Arial" panose="020B0604020202020204" pitchFamily="34" charset="0"/>
              </a:rPr>
              <a:t>Displays</a:t>
            </a:r>
          </a:p>
        </p:txBody>
      </p:sp>
      <p:sp>
        <p:nvSpPr>
          <p:cNvPr id="79879" name="Text Box 7"/>
          <p:cNvSpPr txBox="1">
            <a:spLocks noChangeArrowheads="1"/>
          </p:cNvSpPr>
          <p:nvPr/>
        </p:nvSpPr>
        <p:spPr bwMode="auto">
          <a:xfrm>
            <a:off x="6788919" y="2760848"/>
            <a:ext cx="1250662" cy="769441"/>
          </a:xfrm>
          <a:prstGeom prst="rect">
            <a:avLst/>
          </a:prstGeom>
          <a:solidFill>
            <a:schemeClr val="bg1">
              <a:lumMod val="85000"/>
            </a:schemeClr>
          </a:solidFill>
          <a:ln w="12700">
            <a:solidFill>
              <a:srgbClr val="000000"/>
            </a:solidFill>
            <a:miter lim="800000"/>
            <a:headEnd/>
            <a:tailEnd/>
          </a:ln>
          <a:effectLst>
            <a:outerShdw blurRad="44450" dist="27940" dir="5400000" algn="ctr">
              <a:srgbClr val="000000">
                <a:alpha val="32000"/>
              </a:srgbClr>
            </a:outerShdw>
          </a:effectLst>
        </p:spPr>
        <p:txBody>
          <a:bodyPr wrap="none">
            <a:spAutoFit/>
          </a:bodyPr>
          <a:lstStyle/>
          <a:p>
            <a:r>
              <a:rPr lang="en-US" dirty="0">
                <a:solidFill>
                  <a:srgbClr val="000000"/>
                </a:solidFill>
                <a:effectLst/>
                <a:latin typeface="Arial" panose="020B0604020202020204" pitchFamily="34" charset="0"/>
                <a:cs typeface="Arial" panose="020B0604020202020204" pitchFamily="34" charset="0"/>
              </a:rPr>
              <a:t>Tabular</a:t>
            </a:r>
          </a:p>
          <a:p>
            <a:r>
              <a:rPr lang="en-US" dirty="0">
                <a:solidFill>
                  <a:srgbClr val="000000"/>
                </a:solidFill>
                <a:effectLst/>
                <a:latin typeface="Arial" panose="020B0604020202020204" pitchFamily="34" charset="0"/>
                <a:cs typeface="Arial" panose="020B0604020202020204" pitchFamily="34" charset="0"/>
              </a:rPr>
              <a:t>Displays</a:t>
            </a:r>
          </a:p>
        </p:txBody>
      </p:sp>
      <p:sp>
        <p:nvSpPr>
          <p:cNvPr id="79880" name="Text Box 8"/>
          <p:cNvSpPr txBox="1">
            <a:spLocks noChangeArrowheads="1"/>
          </p:cNvSpPr>
          <p:nvPr/>
        </p:nvSpPr>
        <p:spPr bwMode="auto">
          <a:xfrm>
            <a:off x="3652773" y="2760848"/>
            <a:ext cx="1393330" cy="769441"/>
          </a:xfrm>
          <a:prstGeom prst="rect">
            <a:avLst/>
          </a:prstGeom>
          <a:solidFill>
            <a:schemeClr val="bg1">
              <a:lumMod val="95000"/>
            </a:schemeClr>
          </a:solidFill>
          <a:ln w="12700">
            <a:solidFill>
              <a:srgbClr val="000000"/>
            </a:solidFill>
            <a:miter lim="800000"/>
            <a:headEnd/>
            <a:tailEnd/>
          </a:ln>
          <a:effectLst>
            <a:outerShdw blurRad="44450" dist="27940" dir="5400000" algn="ctr">
              <a:srgbClr val="000000">
                <a:alpha val="32000"/>
              </a:srgbClr>
            </a:outerShdw>
          </a:effectLst>
        </p:spPr>
        <p:txBody>
          <a:bodyPr wrap="none">
            <a:spAutoFit/>
          </a:bodyPr>
          <a:lstStyle/>
          <a:p>
            <a:pPr algn="l"/>
            <a:r>
              <a:rPr lang="en-US" dirty="0">
                <a:solidFill>
                  <a:srgbClr val="000000"/>
                </a:solidFill>
                <a:effectLst/>
                <a:latin typeface="Arial" panose="020B0604020202020204" pitchFamily="34" charset="0"/>
                <a:cs typeface="Arial" panose="020B0604020202020204" pitchFamily="34" charset="0"/>
              </a:rPr>
              <a:t>Graphical</a:t>
            </a:r>
          </a:p>
          <a:p>
            <a:pPr algn="l"/>
            <a:r>
              <a:rPr lang="en-US" dirty="0">
                <a:solidFill>
                  <a:srgbClr val="000000"/>
                </a:solidFill>
                <a:effectLst/>
                <a:latin typeface="Arial" panose="020B0604020202020204" pitchFamily="34" charset="0"/>
                <a:cs typeface="Arial" panose="020B0604020202020204" pitchFamily="34" charset="0"/>
              </a:rPr>
              <a:t> Displays</a:t>
            </a:r>
          </a:p>
        </p:txBody>
      </p:sp>
      <p:sp>
        <p:nvSpPr>
          <p:cNvPr id="79881" name="Text Box 9"/>
          <p:cNvSpPr txBox="1">
            <a:spLocks noChangeArrowheads="1"/>
          </p:cNvSpPr>
          <p:nvPr/>
        </p:nvSpPr>
        <p:spPr bwMode="auto">
          <a:xfrm>
            <a:off x="9201611" y="2760848"/>
            <a:ext cx="1393330" cy="769441"/>
          </a:xfrm>
          <a:prstGeom prst="rect">
            <a:avLst/>
          </a:prstGeom>
          <a:solidFill>
            <a:schemeClr val="bg1">
              <a:lumMod val="85000"/>
            </a:schemeClr>
          </a:solidFill>
          <a:ln w="12700">
            <a:solidFill>
              <a:srgbClr val="000000"/>
            </a:solidFill>
            <a:miter lim="800000"/>
            <a:headEnd/>
            <a:tailEnd/>
          </a:ln>
          <a:effectLst>
            <a:outerShdw blurRad="44450" dist="27940" dir="5400000" algn="ctr">
              <a:srgbClr val="000000">
                <a:alpha val="32000"/>
              </a:srgbClr>
            </a:outerShdw>
          </a:effectLst>
        </p:spPr>
        <p:txBody>
          <a:bodyPr wrap="none">
            <a:spAutoFit/>
          </a:bodyPr>
          <a:lstStyle/>
          <a:p>
            <a:pPr algn="l"/>
            <a:r>
              <a:rPr lang="en-US" dirty="0">
                <a:solidFill>
                  <a:srgbClr val="000000"/>
                </a:solidFill>
                <a:effectLst/>
                <a:latin typeface="Arial" panose="020B0604020202020204" pitchFamily="34" charset="0"/>
                <a:cs typeface="Arial" panose="020B0604020202020204" pitchFamily="34" charset="0"/>
              </a:rPr>
              <a:t>Graphical</a:t>
            </a:r>
          </a:p>
          <a:p>
            <a:pPr algn="l"/>
            <a:r>
              <a:rPr lang="en-US" dirty="0">
                <a:solidFill>
                  <a:srgbClr val="000000"/>
                </a:solidFill>
                <a:effectLst/>
                <a:latin typeface="Arial" panose="020B0604020202020204" pitchFamily="34" charset="0"/>
                <a:cs typeface="Arial" panose="020B0604020202020204" pitchFamily="34" charset="0"/>
              </a:rPr>
              <a:t> Displays</a:t>
            </a:r>
          </a:p>
        </p:txBody>
      </p:sp>
      <p:sp>
        <p:nvSpPr>
          <p:cNvPr id="79891" name="Line 19"/>
          <p:cNvSpPr>
            <a:spLocks noChangeShapeType="1"/>
          </p:cNvSpPr>
          <p:nvPr/>
        </p:nvSpPr>
        <p:spPr bwMode="auto">
          <a:xfrm flipV="1">
            <a:off x="7406896" y="2587810"/>
            <a:ext cx="1425216" cy="0"/>
          </a:xfrm>
          <a:prstGeom prst="line">
            <a:avLst/>
          </a:prstGeom>
          <a:solidFill>
            <a:schemeClr val="bg1">
              <a:lumMod val="85000"/>
            </a:schemeClr>
          </a:solidFill>
          <a:ln w="12700">
            <a:solidFill>
              <a:srgbClr val="000000"/>
            </a:solidFill>
            <a:round/>
            <a:headEnd/>
            <a:tailEnd/>
          </a:ln>
          <a:effectLst/>
        </p:spPr>
        <p:txBody>
          <a:bodyPr wrap="none" anchor="ctr"/>
          <a:lstStyle/>
          <a:p>
            <a:endParaRPr lang="en-US"/>
          </a:p>
        </p:txBody>
      </p:sp>
      <p:sp>
        <p:nvSpPr>
          <p:cNvPr id="79893" name="Line 21"/>
          <p:cNvSpPr>
            <a:spLocks noChangeShapeType="1"/>
          </p:cNvSpPr>
          <p:nvPr/>
        </p:nvSpPr>
        <p:spPr bwMode="auto">
          <a:xfrm>
            <a:off x="8819443" y="2448110"/>
            <a:ext cx="4223" cy="139700"/>
          </a:xfrm>
          <a:prstGeom prst="line">
            <a:avLst/>
          </a:prstGeom>
          <a:solidFill>
            <a:schemeClr val="bg1">
              <a:lumMod val="85000"/>
            </a:schemeClr>
          </a:solidFill>
          <a:ln w="12700">
            <a:solidFill>
              <a:srgbClr val="000000"/>
            </a:solidFill>
            <a:round/>
            <a:headEnd/>
            <a:tailEnd/>
          </a:ln>
          <a:effectLst>
            <a:outerShdw dist="17961" dir="2700000" algn="ctr" rotWithShape="0">
              <a:srgbClr val="000000"/>
            </a:outerShdw>
          </a:effectLst>
        </p:spPr>
        <p:txBody>
          <a:bodyPr wrap="none" anchor="ctr"/>
          <a:lstStyle/>
          <a:p>
            <a:endParaRPr lang="en-US"/>
          </a:p>
        </p:txBody>
      </p:sp>
      <p:sp>
        <p:nvSpPr>
          <p:cNvPr id="79896" name="Line 24"/>
          <p:cNvSpPr>
            <a:spLocks noChangeShapeType="1"/>
          </p:cNvSpPr>
          <p:nvPr/>
        </p:nvSpPr>
        <p:spPr bwMode="auto">
          <a:xfrm>
            <a:off x="7413231" y="2587810"/>
            <a:ext cx="4223" cy="161925"/>
          </a:xfrm>
          <a:prstGeom prst="line">
            <a:avLst/>
          </a:prstGeom>
          <a:solidFill>
            <a:schemeClr val="bg1">
              <a:lumMod val="85000"/>
            </a:schemeClr>
          </a:solidFill>
          <a:ln w="12700">
            <a:solidFill>
              <a:srgbClr val="000000"/>
            </a:solidFill>
            <a:round/>
            <a:headEnd/>
            <a:tailEnd type="triangle" w="med" len="med"/>
          </a:ln>
          <a:effectLst/>
        </p:spPr>
        <p:txBody>
          <a:bodyPr wrap="none" anchor="ctr"/>
          <a:lstStyle/>
          <a:p>
            <a:endParaRPr lang="en-US"/>
          </a:p>
        </p:txBody>
      </p:sp>
      <p:sp>
        <p:nvSpPr>
          <p:cNvPr id="79907" name="Oval 35"/>
          <p:cNvSpPr>
            <a:spLocks noChangeArrowheads="1"/>
          </p:cNvSpPr>
          <p:nvPr/>
        </p:nvSpPr>
        <p:spPr bwMode="auto">
          <a:xfrm>
            <a:off x="5219454" y="1479735"/>
            <a:ext cx="1672253" cy="495300"/>
          </a:xfrm>
          <a:prstGeom prst="ellipse">
            <a:avLst/>
          </a:prstGeom>
          <a:solidFill>
            <a:schemeClr val="bg1"/>
          </a:solidFill>
          <a:ln w="12700">
            <a:solidFill>
              <a:srgbClr val="00000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r>
              <a:rPr lang="en-US">
                <a:solidFill>
                  <a:srgbClr val="000000"/>
                </a:solidFill>
                <a:effectLst/>
                <a:latin typeface="Arial" panose="020B0604020202020204" pitchFamily="34" charset="0"/>
                <a:cs typeface="Arial" panose="020B0604020202020204" pitchFamily="34" charset="0"/>
              </a:rPr>
              <a:t>Data</a:t>
            </a:r>
          </a:p>
        </p:txBody>
      </p:sp>
      <p:sp>
        <p:nvSpPr>
          <p:cNvPr id="79890" name="Line 18"/>
          <p:cNvSpPr>
            <a:spLocks noChangeShapeType="1"/>
          </p:cNvSpPr>
          <p:nvPr/>
        </p:nvSpPr>
        <p:spPr bwMode="auto">
          <a:xfrm>
            <a:off x="1851724" y="2595748"/>
            <a:ext cx="1437883" cy="0"/>
          </a:xfrm>
          <a:prstGeom prst="line">
            <a:avLst/>
          </a:prstGeom>
          <a:noFill/>
          <a:ln w="12700">
            <a:solidFill>
              <a:srgbClr val="000000"/>
            </a:solidFill>
            <a:round/>
            <a:headEnd/>
            <a:tailEnd/>
          </a:ln>
          <a:effectLst/>
        </p:spPr>
        <p:txBody>
          <a:bodyPr wrap="none" anchor="ctr"/>
          <a:lstStyle/>
          <a:p>
            <a:endParaRPr lang="en-US"/>
          </a:p>
        </p:txBody>
      </p:sp>
      <p:sp>
        <p:nvSpPr>
          <p:cNvPr id="79892" name="Line 20"/>
          <p:cNvSpPr>
            <a:spLocks noChangeShapeType="1"/>
          </p:cNvSpPr>
          <p:nvPr/>
        </p:nvSpPr>
        <p:spPr bwMode="auto">
          <a:xfrm>
            <a:off x="3281162" y="2463985"/>
            <a:ext cx="0" cy="130175"/>
          </a:xfrm>
          <a:prstGeom prst="line">
            <a:avLst/>
          </a:prstGeom>
          <a:noFill/>
          <a:ln w="12700">
            <a:solidFill>
              <a:srgbClr val="000000"/>
            </a:solidFill>
            <a:round/>
            <a:headEnd/>
            <a:tailEnd/>
          </a:ln>
          <a:effectLst/>
        </p:spPr>
        <p:txBody>
          <a:bodyPr wrap="none" anchor="ctr"/>
          <a:lstStyle/>
          <a:p>
            <a:endParaRPr lang="en-US"/>
          </a:p>
        </p:txBody>
      </p:sp>
      <p:sp>
        <p:nvSpPr>
          <p:cNvPr id="79895" name="Line 23"/>
          <p:cNvSpPr>
            <a:spLocks noChangeShapeType="1"/>
          </p:cNvSpPr>
          <p:nvPr/>
        </p:nvSpPr>
        <p:spPr bwMode="auto">
          <a:xfrm flipH="1">
            <a:off x="1853835" y="2600510"/>
            <a:ext cx="0" cy="146050"/>
          </a:xfrm>
          <a:prstGeom prst="line">
            <a:avLst/>
          </a:prstGeom>
          <a:noFill/>
          <a:ln w="12700">
            <a:solidFill>
              <a:srgbClr val="000000"/>
            </a:solidFill>
            <a:round/>
            <a:headEnd/>
            <a:tailEnd type="triangle" w="med" len="med"/>
          </a:ln>
          <a:effectLst/>
        </p:spPr>
        <p:txBody>
          <a:bodyPr wrap="none" anchor="ctr"/>
          <a:lstStyle/>
          <a:p>
            <a:endParaRPr lang="en-US"/>
          </a:p>
        </p:txBody>
      </p:sp>
      <p:sp>
        <p:nvSpPr>
          <p:cNvPr id="79912" name="Line 40"/>
          <p:cNvSpPr>
            <a:spLocks noChangeShapeType="1"/>
          </p:cNvSpPr>
          <p:nvPr/>
        </p:nvSpPr>
        <p:spPr bwMode="auto">
          <a:xfrm>
            <a:off x="8825777" y="2586223"/>
            <a:ext cx="1334424" cy="3175"/>
          </a:xfrm>
          <a:prstGeom prst="line">
            <a:avLst/>
          </a:prstGeom>
          <a:solidFill>
            <a:schemeClr val="bg1">
              <a:lumMod val="85000"/>
            </a:schemeClr>
          </a:solidFill>
          <a:ln w="12700">
            <a:solidFill>
              <a:srgbClr val="000000"/>
            </a:solidFill>
            <a:round/>
            <a:headEnd/>
            <a:tailEnd/>
          </a:ln>
          <a:effectLst/>
        </p:spPr>
        <p:txBody>
          <a:bodyPr/>
          <a:lstStyle/>
          <a:p>
            <a:endParaRPr lang="en-US"/>
          </a:p>
        </p:txBody>
      </p:sp>
      <p:sp>
        <p:nvSpPr>
          <p:cNvPr id="79897" name="Line 25"/>
          <p:cNvSpPr>
            <a:spLocks noChangeShapeType="1"/>
          </p:cNvSpPr>
          <p:nvPr/>
        </p:nvSpPr>
        <p:spPr bwMode="auto">
          <a:xfrm>
            <a:off x="10155979" y="2594160"/>
            <a:ext cx="4223" cy="158750"/>
          </a:xfrm>
          <a:prstGeom prst="line">
            <a:avLst/>
          </a:prstGeom>
          <a:solidFill>
            <a:schemeClr val="bg1">
              <a:lumMod val="85000"/>
            </a:schemeClr>
          </a:solidFill>
          <a:ln w="12700">
            <a:solidFill>
              <a:srgbClr val="000000"/>
            </a:solidFill>
            <a:round/>
            <a:headEnd/>
            <a:tailEnd type="triangle" w="med" len="med"/>
          </a:ln>
          <a:effectLst/>
        </p:spPr>
        <p:txBody>
          <a:bodyPr wrap="none" anchor="ctr"/>
          <a:lstStyle/>
          <a:p>
            <a:endParaRPr lang="en-US"/>
          </a:p>
        </p:txBody>
      </p:sp>
      <p:sp>
        <p:nvSpPr>
          <p:cNvPr id="3" name="Slide Number Placeholder 2"/>
          <p:cNvSpPr>
            <a:spLocks noGrp="1"/>
          </p:cNvSpPr>
          <p:nvPr>
            <p:ph type="sldNum" sz="quarter" idx="12"/>
          </p:nvPr>
        </p:nvSpPr>
        <p:spPr/>
        <p:txBody>
          <a:bodyPr/>
          <a:lstStyle/>
          <a:p>
            <a:fld id="{949EBC64-41CB-41B8-B6DF-9B1367312BD4}" type="slidenum">
              <a:rPr lang="en-US" smtClean="0"/>
              <a:t>66</a:t>
            </a:fld>
            <a:endParaRPr lang="en-US"/>
          </a:p>
        </p:txBody>
      </p:sp>
    </p:spTree>
    <p:extLst>
      <p:ext uri="{BB962C8B-B14F-4D97-AF65-F5344CB8AC3E}">
        <p14:creationId xmlns:p14="http://schemas.microsoft.com/office/powerpoint/2010/main" val="13407539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912138" y="509577"/>
            <a:ext cx="10337562" cy="762000"/>
          </a:xfrm>
          <a:noFill/>
          <a:ln/>
        </p:spPr>
        <p:txBody>
          <a:bodyPr/>
          <a:lstStyle/>
          <a:p>
            <a:r>
              <a:rPr lang="en-US" dirty="0"/>
              <a:t>End of Chapter 2</a:t>
            </a:r>
          </a:p>
        </p:txBody>
      </p:sp>
      <p:sp>
        <p:nvSpPr>
          <p:cNvPr id="34819" name="AutoShape 3"/>
          <p:cNvSpPr>
            <a:spLocks noChangeArrowheads="1"/>
          </p:cNvSpPr>
          <p:nvPr/>
        </p:nvSpPr>
        <p:spPr bwMode="auto">
          <a:xfrm>
            <a:off x="5050541" y="2895601"/>
            <a:ext cx="1856886" cy="1611313"/>
          </a:xfrm>
          <a:prstGeom prst="roundRect">
            <a:avLst>
              <a:gd name="adj" fmla="val 12065"/>
            </a:avLst>
          </a:prstGeom>
          <a:noFill/>
          <a:ln w="50800">
            <a:solidFill>
              <a:srgbClr val="000000"/>
            </a:solidFill>
            <a:round/>
            <a:headEnd/>
            <a:tailEnd/>
          </a:ln>
          <a:effectLst>
            <a:outerShdw dist="35921" dir="2700000" algn="ctr" rotWithShape="0">
              <a:srgbClr val="000000"/>
            </a:outerShdw>
          </a:effectLst>
        </p:spPr>
        <p:txBody>
          <a:bodyPr wrap="none" anchor="ctr"/>
          <a:lstStyle/>
          <a:p>
            <a:endParaRPr lang="en-US"/>
          </a:p>
        </p:txBody>
      </p:sp>
      <p:sp>
        <p:nvSpPr>
          <p:cNvPr id="2" name="Slide Number Placeholder 1"/>
          <p:cNvSpPr>
            <a:spLocks noGrp="1"/>
          </p:cNvSpPr>
          <p:nvPr>
            <p:ph type="sldNum" sz="quarter" idx="12"/>
          </p:nvPr>
        </p:nvSpPr>
        <p:spPr/>
        <p:txBody>
          <a:bodyPr/>
          <a:lstStyle/>
          <a:p>
            <a:fld id="{949EBC64-41CB-41B8-B6DF-9B1367312BD4}" type="slidenum">
              <a:rPr lang="en-US" smtClean="0"/>
              <a:t>67</a:t>
            </a:fld>
            <a:endParaRPr lang="en-US"/>
          </a:p>
        </p:txBody>
      </p:sp>
      <p:sp>
        <p:nvSpPr>
          <p:cNvPr id="6" name="Freeform 8"/>
          <p:cNvSpPr>
            <a:spLocks/>
          </p:cNvSpPr>
          <p:nvPr/>
        </p:nvSpPr>
        <p:spPr bwMode="auto">
          <a:xfrm>
            <a:off x="5366226" y="2073507"/>
            <a:ext cx="1681163" cy="2670175"/>
          </a:xfrm>
          <a:custGeom>
            <a:avLst/>
            <a:gdLst/>
            <a:ahLst/>
            <a:cxnLst>
              <a:cxn ang="0">
                <a:pos x="119" y="784"/>
              </a:cxn>
              <a:cxn ang="0">
                <a:pos x="0" y="1239"/>
              </a:cxn>
              <a:cxn ang="0">
                <a:pos x="409" y="1681"/>
              </a:cxn>
              <a:cxn ang="0">
                <a:pos x="1058" y="196"/>
              </a:cxn>
              <a:cxn ang="0">
                <a:pos x="1058" y="0"/>
              </a:cxn>
              <a:cxn ang="0">
                <a:pos x="334" y="1252"/>
              </a:cxn>
              <a:cxn ang="0">
                <a:pos x="119" y="784"/>
              </a:cxn>
            </a:cxnLst>
            <a:rect l="0" t="0" r="r" b="b"/>
            <a:pathLst>
              <a:path w="1059" h="1682">
                <a:moveTo>
                  <a:pt x="119" y="784"/>
                </a:moveTo>
                <a:lnTo>
                  <a:pt x="0" y="1239"/>
                </a:lnTo>
                <a:lnTo>
                  <a:pt x="409" y="1681"/>
                </a:lnTo>
                <a:lnTo>
                  <a:pt x="1058" y="196"/>
                </a:lnTo>
                <a:lnTo>
                  <a:pt x="1058" y="0"/>
                </a:lnTo>
                <a:lnTo>
                  <a:pt x="334" y="1252"/>
                </a:lnTo>
                <a:lnTo>
                  <a:pt x="119" y="784"/>
                </a:lnTo>
              </a:path>
            </a:pathLst>
          </a:custGeom>
          <a:solidFill>
            <a:srgbClr val="CC2A1E"/>
          </a:solidFill>
          <a:ln w="12700" cap="rnd"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defRPr/>
            </a:pPr>
            <a:endParaRPr lang="en-US" dirty="0">
              <a:solidFill>
                <a:srgbClr val="B43D18"/>
              </a:solidFill>
            </a:endParaRPr>
          </a:p>
        </p:txBody>
      </p:sp>
    </p:spTree>
    <p:extLst>
      <p:ext uri="{BB962C8B-B14F-4D97-AF65-F5344CB8AC3E}">
        <p14:creationId xmlns:p14="http://schemas.microsoft.com/office/powerpoint/2010/main" val="3078408924"/>
      </p:ext>
    </p:extLst>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ChangeArrowheads="1"/>
          </p:cNvSpPr>
          <p:nvPr/>
        </p:nvSpPr>
        <p:spPr bwMode="auto">
          <a:xfrm>
            <a:off x="921896" y="900867"/>
            <a:ext cx="10042025" cy="3309724"/>
          </a:xfrm>
          <a:prstGeom prst="rect">
            <a:avLst/>
          </a:prstGeom>
          <a:noFill/>
          <a:ln w="6350">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342900" indent="-342900" algn="l">
              <a:buFont typeface="Arial" panose="020B0604020202020204" pitchFamily="34" charset="0"/>
              <a:buChar char="•"/>
              <a:defRPr/>
            </a:pPr>
            <a:r>
              <a:rPr lang="en-US" sz="2400" dirty="0">
                <a:solidFill>
                  <a:srgbClr val="000000"/>
                </a:solidFill>
                <a:effectLst/>
                <a:latin typeface="+mn-lt"/>
                <a:cs typeface="Arial" panose="020B0604020202020204" pitchFamily="34" charset="0"/>
              </a:rPr>
              <a:t>The </a:t>
            </a:r>
            <a:r>
              <a:rPr lang="en-US" sz="2400" u="sng" dirty="0">
                <a:solidFill>
                  <a:srgbClr val="000000"/>
                </a:solidFill>
                <a:effectLst/>
                <a:latin typeface="+mn-lt"/>
                <a:cs typeface="Arial" panose="020B0604020202020204" pitchFamily="34" charset="0"/>
              </a:rPr>
              <a:t>relative frequency</a:t>
            </a:r>
            <a:r>
              <a:rPr lang="en-US" sz="2400" dirty="0">
                <a:solidFill>
                  <a:srgbClr val="000000"/>
                </a:solidFill>
                <a:effectLst/>
                <a:latin typeface="+mn-lt"/>
                <a:cs typeface="Arial" panose="020B0604020202020204" pitchFamily="34" charset="0"/>
              </a:rPr>
              <a:t> of a class is the fraction or proportion of observations belonging to the class to </a:t>
            </a:r>
            <a:r>
              <a:rPr lang="en-US" sz="2400" dirty="0">
                <a:solidFill>
                  <a:srgbClr val="000000"/>
                </a:solidFill>
                <a:effectLst/>
                <a:cs typeface="Arial" panose="020B0604020202020204" pitchFamily="34" charset="0"/>
              </a:rPr>
              <a:t>the total number of data items (n)</a:t>
            </a:r>
            <a:r>
              <a:rPr lang="en-US" sz="2400" dirty="0">
                <a:solidFill>
                  <a:srgbClr val="000000"/>
                </a:solidFill>
                <a:effectLst/>
                <a:latin typeface="+mn-lt"/>
                <a:cs typeface="Arial" panose="020B0604020202020204" pitchFamily="34" charset="0"/>
              </a:rPr>
              <a:t>.</a:t>
            </a:r>
          </a:p>
          <a:p>
            <a:pPr marL="342900" indent="-342900" algn="l">
              <a:buFont typeface="Arial" panose="020B0604020202020204" pitchFamily="34" charset="0"/>
              <a:buChar char="•"/>
              <a:defRPr/>
            </a:pPr>
            <a:endParaRPr lang="en-US" sz="2400" dirty="0">
              <a:solidFill>
                <a:srgbClr val="000000"/>
              </a:solidFill>
              <a:effectLst/>
              <a:latin typeface="+mn-lt"/>
              <a:cs typeface="Arial" panose="020B0604020202020204" pitchFamily="34" charset="0"/>
            </a:endParaRPr>
          </a:p>
          <a:p>
            <a:pPr marL="342900" indent="-342900" algn="l">
              <a:buFont typeface="Arial" panose="020B0604020202020204" pitchFamily="34" charset="0"/>
              <a:buChar char="•"/>
              <a:defRPr/>
            </a:pPr>
            <a:endParaRPr lang="en-US" sz="2400" dirty="0">
              <a:solidFill>
                <a:srgbClr val="000000"/>
              </a:solidFill>
              <a:effectLst/>
              <a:latin typeface="+mn-lt"/>
              <a:cs typeface="Arial" panose="020B0604020202020204" pitchFamily="34" charset="0"/>
            </a:endParaRPr>
          </a:p>
          <a:p>
            <a:pPr marL="342900" indent="-342900" algn="l">
              <a:buFont typeface="Arial" panose="020B0604020202020204" pitchFamily="34" charset="0"/>
              <a:buChar char="•"/>
              <a:defRPr/>
            </a:pPr>
            <a:endParaRPr lang="en-US" sz="2400" dirty="0">
              <a:solidFill>
                <a:srgbClr val="000000"/>
              </a:solidFill>
              <a:effectLst/>
              <a:latin typeface="+mn-lt"/>
              <a:cs typeface="Arial" panose="020B0604020202020204" pitchFamily="34" charset="0"/>
            </a:endParaRPr>
          </a:p>
          <a:p>
            <a:pPr marL="342900" indent="-342900" algn="l">
              <a:buFont typeface="Arial" panose="020B0604020202020204" pitchFamily="34" charset="0"/>
              <a:buChar char="•"/>
              <a:defRPr/>
            </a:pPr>
            <a:r>
              <a:rPr lang="en-US" sz="2400" dirty="0">
                <a:solidFill>
                  <a:srgbClr val="000000"/>
                </a:solidFill>
                <a:effectLst/>
                <a:latin typeface="+mn-lt"/>
                <a:cs typeface="Arial" panose="020B0604020202020204" pitchFamily="34" charset="0"/>
              </a:rPr>
              <a:t>A </a:t>
            </a:r>
            <a:r>
              <a:rPr lang="en-US" sz="2400" u="sng" dirty="0">
                <a:solidFill>
                  <a:srgbClr val="000000"/>
                </a:solidFill>
                <a:effectLst/>
                <a:latin typeface="+mn-lt"/>
                <a:cs typeface="Arial" panose="020B0604020202020204" pitchFamily="34" charset="0"/>
              </a:rPr>
              <a:t>relative frequency distribution</a:t>
            </a:r>
            <a:r>
              <a:rPr lang="en-US" sz="2400" dirty="0">
                <a:solidFill>
                  <a:srgbClr val="000000"/>
                </a:solidFill>
                <a:effectLst/>
                <a:latin typeface="+mn-lt"/>
                <a:cs typeface="Arial" panose="020B0604020202020204" pitchFamily="34" charset="0"/>
              </a:rPr>
              <a:t> is a tabular summary of data showing the relative frequency for each class.</a:t>
            </a:r>
          </a:p>
        </p:txBody>
      </p:sp>
      <mc:AlternateContent xmlns:mc="http://schemas.openxmlformats.org/markup-compatibility/2006" xmlns:a14="http://schemas.microsoft.com/office/drawing/2010/main">
        <mc:Choice Requires="a14">
          <p:sp>
            <p:nvSpPr>
              <p:cNvPr id="3" name="TextBox 2"/>
              <p:cNvSpPr txBox="1"/>
              <p:nvPr/>
            </p:nvSpPr>
            <p:spPr>
              <a:xfrm>
                <a:off x="1698793" y="2197233"/>
                <a:ext cx="8783551" cy="631840"/>
              </a:xfrm>
              <a:prstGeom prst="rect">
                <a:avLst/>
              </a:prstGeom>
              <a:noFill/>
              <a:effectLst/>
            </p:spPr>
            <p:txBody>
              <a:bodyPr wrap="square" rtlCol="0">
                <a:spAutoFit/>
              </a:bodyPr>
              <a:lstStyle/>
              <a:p>
                <a14:m>
                  <m:oMath xmlns:m="http://schemas.openxmlformats.org/officeDocument/2006/math">
                    <m:r>
                      <m:rPr>
                        <m:sty m:val="p"/>
                      </m:rPr>
                      <a:rPr lang="en-US" sz="2400" b="0" i="0" smtClean="0">
                        <a:solidFill>
                          <a:srgbClr val="000000"/>
                        </a:solidFill>
                        <a:effectLst/>
                        <a:latin typeface="Cambria Math"/>
                      </a:rPr>
                      <m:t>Relative</m:t>
                    </m:r>
                    <m:r>
                      <a:rPr lang="en-US" sz="2400" b="0" i="0" smtClean="0">
                        <a:solidFill>
                          <a:srgbClr val="000000"/>
                        </a:solidFill>
                        <a:effectLst/>
                        <a:latin typeface="Cambria Math"/>
                      </a:rPr>
                      <m:t> </m:t>
                    </m:r>
                    <m:r>
                      <m:rPr>
                        <m:sty m:val="p"/>
                      </m:rPr>
                      <a:rPr lang="en-US" sz="2400" b="0" i="0" smtClean="0">
                        <a:solidFill>
                          <a:srgbClr val="000000"/>
                        </a:solidFill>
                        <a:effectLst/>
                        <a:latin typeface="Cambria Math"/>
                      </a:rPr>
                      <m:t>frequency</m:t>
                    </m:r>
                    <m:r>
                      <a:rPr lang="en-US" sz="2400" b="0" i="0" smtClean="0">
                        <a:solidFill>
                          <a:srgbClr val="000000"/>
                        </a:solidFill>
                        <a:effectLst/>
                        <a:latin typeface="Cambria Math"/>
                      </a:rPr>
                      <m:t> </m:t>
                    </m:r>
                    <m:r>
                      <m:rPr>
                        <m:sty m:val="p"/>
                      </m:rPr>
                      <a:rPr lang="en-US" sz="2400" b="0" i="0" smtClean="0">
                        <a:solidFill>
                          <a:srgbClr val="000000"/>
                        </a:solidFill>
                        <a:effectLst/>
                        <a:latin typeface="Cambria Math"/>
                      </a:rPr>
                      <m:t>of</m:t>
                    </m:r>
                    <m:r>
                      <a:rPr lang="en-US" sz="2400" b="0" i="0" smtClean="0">
                        <a:solidFill>
                          <a:srgbClr val="000000"/>
                        </a:solidFill>
                        <a:effectLst/>
                        <a:latin typeface="Cambria Math"/>
                      </a:rPr>
                      <m:t> </m:t>
                    </m:r>
                    <m:r>
                      <m:rPr>
                        <m:sty m:val="p"/>
                      </m:rPr>
                      <a:rPr lang="en-US" sz="2400" b="0" i="0" smtClean="0">
                        <a:solidFill>
                          <a:srgbClr val="000000"/>
                        </a:solidFill>
                        <a:effectLst/>
                        <a:latin typeface="Cambria Math"/>
                      </a:rPr>
                      <m:t>a</m:t>
                    </m:r>
                    <m:r>
                      <a:rPr lang="en-US" sz="2400" b="0" i="0" smtClean="0">
                        <a:solidFill>
                          <a:srgbClr val="000000"/>
                        </a:solidFill>
                        <a:effectLst/>
                        <a:latin typeface="Cambria Math"/>
                      </a:rPr>
                      <m:t> </m:t>
                    </m:r>
                    <m:r>
                      <m:rPr>
                        <m:sty m:val="p"/>
                      </m:rPr>
                      <a:rPr lang="en-US" sz="2400" b="0" i="0" smtClean="0">
                        <a:solidFill>
                          <a:srgbClr val="000000"/>
                        </a:solidFill>
                        <a:effectLst/>
                        <a:latin typeface="Cambria Math"/>
                      </a:rPr>
                      <m:t>class</m:t>
                    </m:r>
                  </m:oMath>
                </a14:m>
                <a:r>
                  <a:rPr lang="en-US" sz="2400" b="0" dirty="0">
                    <a:solidFill>
                      <a:srgbClr val="000000"/>
                    </a:solidFill>
                    <a:effectLst/>
                    <a:latin typeface="+mn-lt"/>
                    <a:cs typeface="Arial" panose="020B0604020202020204" pitchFamily="34" charset="0"/>
                  </a:rPr>
                  <a:t>  =  </a:t>
                </a:r>
                <a14:m>
                  <m:oMath xmlns:m="http://schemas.openxmlformats.org/officeDocument/2006/math">
                    <m:f>
                      <m:fPr>
                        <m:ctrlPr>
                          <a:rPr lang="en-US" sz="2400" i="1" smtClean="0">
                            <a:solidFill>
                              <a:srgbClr val="000000"/>
                            </a:solidFill>
                            <a:effectLst/>
                            <a:latin typeface="Cambria Math" panose="02040503050406030204" pitchFamily="18" charset="0"/>
                          </a:rPr>
                        </m:ctrlPr>
                      </m:fPr>
                      <m:num>
                        <m:r>
                          <m:rPr>
                            <m:sty m:val="p"/>
                          </m:rPr>
                          <a:rPr lang="en-US" sz="2400" i="0">
                            <a:solidFill>
                              <a:srgbClr val="000000"/>
                            </a:solidFill>
                            <a:effectLst/>
                            <a:latin typeface="Cambria Math"/>
                          </a:rPr>
                          <m:t>Frequency</m:t>
                        </m:r>
                        <m:r>
                          <a:rPr lang="en-US" sz="2400" i="0">
                            <a:solidFill>
                              <a:srgbClr val="000000"/>
                            </a:solidFill>
                            <a:effectLst/>
                            <a:latin typeface="Cambria Math"/>
                          </a:rPr>
                          <m:t> </m:t>
                        </m:r>
                        <m:r>
                          <m:rPr>
                            <m:sty m:val="p"/>
                          </m:rPr>
                          <a:rPr lang="en-US" sz="2400" i="0">
                            <a:solidFill>
                              <a:srgbClr val="000000"/>
                            </a:solidFill>
                            <a:effectLst/>
                            <a:latin typeface="Cambria Math"/>
                          </a:rPr>
                          <m:t>of</m:t>
                        </m:r>
                        <m:r>
                          <a:rPr lang="en-US" sz="2400" b="0" i="0" smtClean="0">
                            <a:solidFill>
                              <a:srgbClr val="000000"/>
                            </a:solidFill>
                            <a:effectLst/>
                            <a:latin typeface="Cambria Math"/>
                          </a:rPr>
                          <m:t> </m:t>
                        </m:r>
                        <m:r>
                          <m:rPr>
                            <m:sty m:val="p"/>
                          </m:rPr>
                          <a:rPr lang="en-US" sz="2400" b="0" i="0" smtClean="0">
                            <a:solidFill>
                              <a:srgbClr val="000000"/>
                            </a:solidFill>
                            <a:effectLst/>
                            <a:latin typeface="Cambria Math"/>
                          </a:rPr>
                          <m:t>the</m:t>
                        </m:r>
                        <m:r>
                          <a:rPr lang="en-US" sz="2400" b="0" i="0" smtClean="0">
                            <a:solidFill>
                              <a:srgbClr val="000000"/>
                            </a:solidFill>
                            <a:effectLst/>
                            <a:latin typeface="Cambria Math"/>
                          </a:rPr>
                          <m:t> </m:t>
                        </m:r>
                        <m:r>
                          <m:rPr>
                            <m:sty m:val="p"/>
                          </m:rPr>
                          <a:rPr lang="en-US" sz="2400" b="0" i="0" smtClean="0">
                            <a:solidFill>
                              <a:srgbClr val="000000"/>
                            </a:solidFill>
                            <a:effectLst/>
                            <a:latin typeface="Cambria Math"/>
                          </a:rPr>
                          <m:t>class</m:t>
                        </m:r>
                      </m:num>
                      <m:den>
                        <m:r>
                          <a:rPr lang="en-US" sz="2400" b="0" i="1" smtClean="0">
                            <a:solidFill>
                              <a:srgbClr val="000000"/>
                            </a:solidFill>
                            <a:effectLst/>
                            <a:latin typeface="Cambria Math"/>
                          </a:rPr>
                          <m:t>𝑛</m:t>
                        </m:r>
                      </m:den>
                    </m:f>
                  </m:oMath>
                </a14:m>
                <a:endParaRPr lang="en-US" sz="2400" dirty="0">
                  <a:solidFill>
                    <a:srgbClr val="000000"/>
                  </a:solidFill>
                  <a:effectLst/>
                  <a:latin typeface="+mn-lt"/>
                  <a:cs typeface="Arial" panose="020B060402020202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698793" y="2197233"/>
                <a:ext cx="8783551" cy="631840"/>
              </a:xfrm>
              <a:prstGeom prst="rect">
                <a:avLst/>
              </a:prstGeom>
              <a:blipFill rotWithShape="1">
                <a:blip r:embed="rId3"/>
                <a:stretch>
                  <a:fillRect b="-9615"/>
                </a:stretch>
              </a:blipFill>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49EBC64-41CB-41B8-B6DF-9B1367312BD4}" type="slidenum">
              <a:rPr lang="en-US" smtClean="0"/>
              <a:t>7</a:t>
            </a:fld>
            <a:endParaRPr lang="en-US"/>
          </a:p>
        </p:txBody>
      </p:sp>
      <p:sp>
        <p:nvSpPr>
          <p:cNvPr id="8" name="Rectangle 2"/>
          <p:cNvSpPr txBox="1">
            <a:spLocks noChangeArrowheads="1"/>
          </p:cNvSpPr>
          <p:nvPr/>
        </p:nvSpPr>
        <p:spPr>
          <a:xfrm>
            <a:off x="912138" y="648687"/>
            <a:ext cx="10337562" cy="762000"/>
          </a:xfrm>
          <a:prstGeom prst="rect">
            <a:avLst/>
          </a:prstGeom>
        </p:spPr>
        <p:txBody>
          <a:bodyPr anchor="ct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fontAlgn="auto">
              <a:spcAft>
                <a:spcPts val="0"/>
              </a:spcAft>
              <a:defRPr/>
            </a:pPr>
            <a:r>
              <a:rPr lang="en-US" sz="3200" dirty="0">
                <a:effectLst/>
              </a:rPr>
              <a:t>Relative Frequency Distribution</a:t>
            </a:r>
          </a:p>
        </p:txBody>
      </p:sp>
    </p:spTree>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Rectangle 4"/>
          <p:cNvSpPr>
            <a:spLocks noChangeArrowheads="1"/>
          </p:cNvSpPr>
          <p:nvPr/>
        </p:nvSpPr>
        <p:spPr bwMode="auto">
          <a:xfrm>
            <a:off x="921897" y="1106164"/>
            <a:ext cx="9780145" cy="2180981"/>
          </a:xfrm>
          <a:prstGeom prst="rect">
            <a:avLst/>
          </a:prstGeom>
          <a:noFill/>
          <a:ln w="6350">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342900" indent="-342900" algn="l">
              <a:buFont typeface="Arial" panose="020B0604020202020204" pitchFamily="34" charset="0"/>
              <a:buChar char="•"/>
              <a:defRPr/>
            </a:pPr>
            <a:r>
              <a:rPr lang="en-US" sz="2400" dirty="0">
                <a:solidFill>
                  <a:srgbClr val="000000"/>
                </a:solidFill>
                <a:effectLst/>
                <a:latin typeface="+mn-lt"/>
                <a:cs typeface="Arial" panose="020B0604020202020204" pitchFamily="34" charset="0"/>
              </a:rPr>
              <a:t>The </a:t>
            </a:r>
            <a:r>
              <a:rPr lang="en-US" sz="2400" u="sng" dirty="0">
                <a:solidFill>
                  <a:srgbClr val="000000"/>
                </a:solidFill>
                <a:effectLst/>
                <a:latin typeface="+mn-lt"/>
                <a:cs typeface="Arial" panose="020B0604020202020204" pitchFamily="34" charset="0"/>
              </a:rPr>
              <a:t>percent frequency</a:t>
            </a:r>
            <a:r>
              <a:rPr lang="en-US" sz="2400" dirty="0">
                <a:solidFill>
                  <a:srgbClr val="000000"/>
                </a:solidFill>
                <a:effectLst/>
                <a:latin typeface="+mn-lt"/>
                <a:cs typeface="Arial" panose="020B0604020202020204" pitchFamily="34" charset="0"/>
              </a:rPr>
              <a:t> of a class is the relative frequency multiplied by 100.</a:t>
            </a:r>
          </a:p>
          <a:p>
            <a:pPr marL="342900" indent="-342900" algn="l">
              <a:buFont typeface="Arial" panose="020B0604020202020204" pitchFamily="34" charset="0"/>
              <a:buChar char="•"/>
              <a:defRPr/>
            </a:pPr>
            <a:r>
              <a:rPr lang="en-US" sz="2400" dirty="0">
                <a:solidFill>
                  <a:srgbClr val="000000"/>
                </a:solidFill>
                <a:effectLst/>
                <a:latin typeface="+mn-lt"/>
                <a:cs typeface="Arial" panose="020B0604020202020204" pitchFamily="34" charset="0"/>
              </a:rPr>
              <a:t>A</a:t>
            </a:r>
            <a:r>
              <a:rPr lang="en-US" sz="2400" i="1"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percent frequency distribution</a:t>
            </a:r>
            <a:r>
              <a:rPr lang="en-US" sz="2400" dirty="0">
                <a:solidFill>
                  <a:srgbClr val="000000"/>
                </a:solidFill>
                <a:effectLst/>
                <a:latin typeface="+mn-lt"/>
                <a:cs typeface="Arial" panose="020B0604020202020204" pitchFamily="34" charset="0"/>
              </a:rPr>
              <a:t> is a tabular summary of a set of data showing the percent frequency for each class. </a:t>
            </a:r>
          </a:p>
          <a:p>
            <a:pPr marL="342900" indent="-342900" algn="l">
              <a:buFont typeface="Arial" panose="020B0604020202020204" pitchFamily="34" charset="0"/>
              <a:buChar char="•"/>
              <a:defRPr/>
            </a:pPr>
            <a:endParaRPr lang="en-US" sz="2400" dirty="0">
              <a:solidFill>
                <a:srgbClr val="000000"/>
              </a:solidFill>
              <a:effectLst/>
              <a:latin typeface="+mn-lt"/>
              <a:cs typeface="Arial" panose="020B0604020202020204" pitchFamily="34" charset="0"/>
            </a:endParaRPr>
          </a:p>
        </p:txBody>
      </p:sp>
      <p:sp>
        <p:nvSpPr>
          <p:cNvPr id="2" name="Slide Number Placeholder 1"/>
          <p:cNvSpPr>
            <a:spLocks noGrp="1"/>
          </p:cNvSpPr>
          <p:nvPr>
            <p:ph type="sldNum" sz="quarter" idx="12"/>
          </p:nvPr>
        </p:nvSpPr>
        <p:spPr/>
        <p:txBody>
          <a:bodyPr/>
          <a:lstStyle/>
          <a:p>
            <a:fld id="{949EBC64-41CB-41B8-B6DF-9B1367312BD4}" type="slidenum">
              <a:rPr lang="en-US" smtClean="0"/>
              <a:t>8</a:t>
            </a:fld>
            <a:endParaRPr lang="en-US"/>
          </a:p>
        </p:txBody>
      </p:sp>
      <p:sp>
        <p:nvSpPr>
          <p:cNvPr id="6" name="Rectangle 2"/>
          <p:cNvSpPr txBox="1">
            <a:spLocks noChangeArrowheads="1"/>
          </p:cNvSpPr>
          <p:nvPr/>
        </p:nvSpPr>
        <p:spPr>
          <a:xfrm>
            <a:off x="912138" y="648687"/>
            <a:ext cx="10337562" cy="762000"/>
          </a:xfrm>
          <a:prstGeom prst="rect">
            <a:avLst/>
          </a:prstGeom>
        </p:spPr>
        <p:txBody>
          <a:bodyPr anchor="ct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fontAlgn="auto">
              <a:spcAft>
                <a:spcPts val="0"/>
              </a:spcAft>
              <a:defRPr/>
            </a:pPr>
            <a:r>
              <a:rPr lang="en-US" sz="3200" dirty="0">
                <a:effectLst/>
              </a:rPr>
              <a:t>Percent Frequency Distribution</a:t>
            </a:r>
          </a:p>
        </p:txBody>
      </p:sp>
    </p:spTree>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49EBC64-41CB-41B8-B6DF-9B1367312BD4}" type="slidenum">
              <a:rPr lang="en-US" smtClean="0"/>
              <a:pPr/>
              <a:t>9</a:t>
            </a:fld>
            <a:endParaRPr lang="en-US"/>
          </a:p>
        </p:txBody>
      </p:sp>
      <p:sp>
        <p:nvSpPr>
          <p:cNvPr id="9" name="Rectangle 83"/>
          <p:cNvSpPr>
            <a:spLocks noChangeArrowheads="1"/>
          </p:cNvSpPr>
          <p:nvPr/>
        </p:nvSpPr>
        <p:spPr bwMode="auto">
          <a:xfrm>
            <a:off x="916964" y="1229637"/>
            <a:ext cx="5506610" cy="503238"/>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defRPr/>
            </a:pPr>
            <a:r>
              <a:rPr lang="en-US" sz="2400" dirty="0">
                <a:solidFill>
                  <a:srgbClr val="000000"/>
                </a:solidFill>
                <a:effectLst/>
                <a:latin typeface="Arial" panose="020B0604020202020204" pitchFamily="34" charset="0"/>
                <a:cs typeface="Arial" panose="020B0604020202020204" pitchFamily="34" charset="0"/>
              </a:rPr>
              <a:t>Example:  Marada Inn</a:t>
            </a:r>
          </a:p>
        </p:txBody>
      </p:sp>
      <p:sp>
        <p:nvSpPr>
          <p:cNvPr id="10" name="Rectangle 2"/>
          <p:cNvSpPr txBox="1">
            <a:spLocks noChangeArrowheads="1"/>
          </p:cNvSpPr>
          <p:nvPr/>
        </p:nvSpPr>
        <p:spPr>
          <a:xfrm>
            <a:off x="912138" y="648687"/>
            <a:ext cx="10337562" cy="762000"/>
          </a:xfrm>
          <a:prstGeom prst="rect">
            <a:avLst/>
          </a:prstGeom>
        </p:spPr>
        <p:txBody>
          <a:bodyPr anchor="ct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fontAlgn="auto">
              <a:spcAft>
                <a:spcPts val="0"/>
              </a:spcAft>
              <a:defRPr/>
            </a:pPr>
            <a:r>
              <a:rPr lang="en-US" sz="3200" dirty="0">
                <a:effectLst/>
              </a:rPr>
              <a:t>Relative Frequency and Percent Frequency Distributions</a:t>
            </a:r>
          </a:p>
        </p:txBody>
      </p:sp>
      <p:graphicFrame>
        <p:nvGraphicFramePr>
          <p:cNvPr id="11" name="Table 10"/>
          <p:cNvGraphicFramePr>
            <a:graphicFrameLocks noGrp="1"/>
          </p:cNvGraphicFramePr>
          <p:nvPr>
            <p:extLst>
              <p:ext uri="{D42A27DB-BD31-4B8C-83A1-F6EECF244321}">
                <p14:modId xmlns:p14="http://schemas.microsoft.com/office/powerpoint/2010/main" val="1596299895"/>
              </p:ext>
            </p:extLst>
          </p:nvPr>
        </p:nvGraphicFramePr>
        <p:xfrm>
          <a:off x="2202819" y="2109694"/>
          <a:ext cx="8107893" cy="2987040"/>
        </p:xfrm>
        <a:graphic>
          <a:graphicData uri="http://schemas.openxmlformats.org/drawingml/2006/table">
            <a:tbl>
              <a:tblPr firstRow="1" bandRow="1">
                <a:tableStyleId>{073A0DAA-6AF3-43AB-8588-CEC1D06C72B9}</a:tableStyleId>
              </a:tblPr>
              <a:tblGrid>
                <a:gridCol w="2702631">
                  <a:extLst>
                    <a:ext uri="{9D8B030D-6E8A-4147-A177-3AD203B41FA5}">
                      <a16:colId xmlns:a16="http://schemas.microsoft.com/office/drawing/2014/main" val="20000"/>
                    </a:ext>
                  </a:extLst>
                </a:gridCol>
                <a:gridCol w="2702631">
                  <a:extLst>
                    <a:ext uri="{9D8B030D-6E8A-4147-A177-3AD203B41FA5}">
                      <a16:colId xmlns:a16="http://schemas.microsoft.com/office/drawing/2014/main" val="20001"/>
                    </a:ext>
                  </a:extLst>
                </a:gridCol>
                <a:gridCol w="2702631">
                  <a:extLst>
                    <a:ext uri="{9D8B030D-6E8A-4147-A177-3AD203B41FA5}">
                      <a16:colId xmlns:a16="http://schemas.microsoft.com/office/drawing/2014/main" val="20002"/>
                    </a:ext>
                  </a:extLst>
                </a:gridCol>
              </a:tblGrid>
              <a:tr h="370840">
                <a:tc>
                  <a:txBody>
                    <a:bodyPr/>
                    <a:lstStyle/>
                    <a:p>
                      <a:r>
                        <a:rPr lang="en-US" sz="2200" dirty="0"/>
                        <a:t>Rating</a:t>
                      </a:r>
                    </a:p>
                  </a:txBody>
                  <a:tcPr/>
                </a:tc>
                <a:tc>
                  <a:txBody>
                    <a:bodyPr/>
                    <a:lstStyle/>
                    <a:p>
                      <a:pPr algn="ctr"/>
                      <a:r>
                        <a:rPr lang="en-US" sz="2200" dirty="0"/>
                        <a:t>Relative Frequency</a:t>
                      </a:r>
                    </a:p>
                  </a:txBody>
                  <a:tcPr/>
                </a:tc>
                <a:tc>
                  <a:txBody>
                    <a:bodyPr/>
                    <a:lstStyle/>
                    <a:p>
                      <a:pPr algn="ctr"/>
                      <a:r>
                        <a:rPr lang="en-US" sz="2200" dirty="0"/>
                        <a:t>Percent Frequency</a:t>
                      </a:r>
                    </a:p>
                  </a:txBody>
                  <a:tcPr/>
                </a:tc>
                <a:extLst>
                  <a:ext uri="{0D108BD9-81ED-4DB2-BD59-A6C34878D82A}">
                    <a16:rowId xmlns:a16="http://schemas.microsoft.com/office/drawing/2014/main" val="10000"/>
                  </a:ext>
                </a:extLst>
              </a:tr>
              <a:tr h="370840">
                <a:tc>
                  <a:txBody>
                    <a:bodyPr/>
                    <a:lstStyle/>
                    <a:p>
                      <a:r>
                        <a:rPr lang="en-US" sz="2200" dirty="0"/>
                        <a:t>Poor</a:t>
                      </a:r>
                    </a:p>
                  </a:txBody>
                  <a:tcPr/>
                </a:tc>
                <a:tc>
                  <a:txBody>
                    <a:bodyPr/>
                    <a:lstStyle/>
                    <a:p>
                      <a:pPr algn="ctr"/>
                      <a:r>
                        <a:rPr lang="en-US" sz="2200" dirty="0"/>
                        <a:t>  .10</a:t>
                      </a:r>
                    </a:p>
                  </a:txBody>
                  <a:tcPr/>
                </a:tc>
                <a:tc>
                  <a:txBody>
                    <a:bodyPr/>
                    <a:lstStyle/>
                    <a:p>
                      <a:pPr algn="ctr"/>
                      <a:r>
                        <a:rPr lang="en-US" sz="2200" dirty="0"/>
                        <a:t>  10</a:t>
                      </a:r>
                    </a:p>
                  </a:txBody>
                  <a:tcPr/>
                </a:tc>
                <a:extLst>
                  <a:ext uri="{0D108BD9-81ED-4DB2-BD59-A6C34878D82A}">
                    <a16:rowId xmlns:a16="http://schemas.microsoft.com/office/drawing/2014/main" val="10001"/>
                  </a:ext>
                </a:extLst>
              </a:tr>
              <a:tr h="370840">
                <a:tc>
                  <a:txBody>
                    <a:bodyPr/>
                    <a:lstStyle/>
                    <a:p>
                      <a:r>
                        <a:rPr lang="en-US" sz="2200" dirty="0"/>
                        <a:t>Below Average</a:t>
                      </a:r>
                    </a:p>
                  </a:txBody>
                  <a:tcPr/>
                </a:tc>
                <a:tc>
                  <a:txBody>
                    <a:bodyPr/>
                    <a:lstStyle/>
                    <a:p>
                      <a:pPr algn="ctr"/>
                      <a:r>
                        <a:rPr lang="en-US" sz="2200" dirty="0"/>
                        <a:t>  .15</a:t>
                      </a:r>
                    </a:p>
                  </a:txBody>
                  <a:tcPr/>
                </a:tc>
                <a:tc>
                  <a:txBody>
                    <a:bodyPr/>
                    <a:lstStyle/>
                    <a:p>
                      <a:pPr algn="ctr"/>
                      <a:r>
                        <a:rPr lang="en-US" sz="2200" dirty="0"/>
                        <a:t>  15</a:t>
                      </a:r>
                    </a:p>
                  </a:txBody>
                  <a:tcPr/>
                </a:tc>
                <a:extLst>
                  <a:ext uri="{0D108BD9-81ED-4DB2-BD59-A6C34878D82A}">
                    <a16:rowId xmlns:a16="http://schemas.microsoft.com/office/drawing/2014/main" val="10002"/>
                  </a:ext>
                </a:extLst>
              </a:tr>
              <a:tr h="370840">
                <a:tc>
                  <a:txBody>
                    <a:bodyPr/>
                    <a:lstStyle/>
                    <a:p>
                      <a:r>
                        <a:rPr lang="en-US" sz="2200" dirty="0"/>
                        <a:t>Average</a:t>
                      </a:r>
                    </a:p>
                  </a:txBody>
                  <a:tcPr/>
                </a:tc>
                <a:tc>
                  <a:txBody>
                    <a:bodyPr/>
                    <a:lstStyle/>
                    <a:p>
                      <a:pPr algn="ctr"/>
                      <a:r>
                        <a:rPr lang="en-US" sz="2200" dirty="0"/>
                        <a:t>  .25</a:t>
                      </a:r>
                    </a:p>
                  </a:txBody>
                  <a:tcPr/>
                </a:tc>
                <a:tc>
                  <a:txBody>
                    <a:bodyPr/>
                    <a:lstStyle/>
                    <a:p>
                      <a:pPr algn="ctr"/>
                      <a:r>
                        <a:rPr lang="en-US" sz="2200" dirty="0"/>
                        <a:t>  25</a:t>
                      </a:r>
                    </a:p>
                  </a:txBody>
                  <a:tcPr/>
                </a:tc>
                <a:extLst>
                  <a:ext uri="{0D108BD9-81ED-4DB2-BD59-A6C34878D82A}">
                    <a16:rowId xmlns:a16="http://schemas.microsoft.com/office/drawing/2014/main" val="10003"/>
                  </a:ext>
                </a:extLst>
              </a:tr>
              <a:tr h="370840">
                <a:tc>
                  <a:txBody>
                    <a:bodyPr/>
                    <a:lstStyle/>
                    <a:p>
                      <a:r>
                        <a:rPr lang="en-US" sz="2200" dirty="0"/>
                        <a:t>Above Average</a:t>
                      </a:r>
                    </a:p>
                  </a:txBody>
                  <a:tcPr/>
                </a:tc>
                <a:tc>
                  <a:txBody>
                    <a:bodyPr/>
                    <a:lstStyle/>
                    <a:p>
                      <a:pPr algn="ctr"/>
                      <a:r>
                        <a:rPr lang="en-US" sz="2200" dirty="0"/>
                        <a:t>  .45</a:t>
                      </a:r>
                    </a:p>
                  </a:txBody>
                  <a:tcPr/>
                </a:tc>
                <a:tc>
                  <a:txBody>
                    <a:bodyPr/>
                    <a:lstStyle/>
                    <a:p>
                      <a:pPr algn="ctr"/>
                      <a:r>
                        <a:rPr lang="en-US" sz="2200" dirty="0"/>
                        <a:t>  45</a:t>
                      </a:r>
                    </a:p>
                  </a:txBody>
                  <a:tcPr/>
                </a:tc>
                <a:extLst>
                  <a:ext uri="{0D108BD9-81ED-4DB2-BD59-A6C34878D82A}">
                    <a16:rowId xmlns:a16="http://schemas.microsoft.com/office/drawing/2014/main" val="10004"/>
                  </a:ext>
                </a:extLst>
              </a:tr>
              <a:tr h="370840">
                <a:tc>
                  <a:txBody>
                    <a:bodyPr/>
                    <a:lstStyle/>
                    <a:p>
                      <a:r>
                        <a:rPr lang="en-US" sz="2200" dirty="0"/>
                        <a:t>Excellent</a:t>
                      </a:r>
                    </a:p>
                  </a:txBody>
                  <a:tcPr/>
                </a:tc>
                <a:tc>
                  <a:txBody>
                    <a:bodyPr/>
                    <a:lstStyle/>
                    <a:p>
                      <a:pPr algn="ctr"/>
                      <a:r>
                        <a:rPr lang="en-US" sz="2200" u="sng" dirty="0"/>
                        <a:t>  .05</a:t>
                      </a:r>
                    </a:p>
                  </a:txBody>
                  <a:tcPr/>
                </a:tc>
                <a:tc>
                  <a:txBody>
                    <a:bodyPr/>
                    <a:lstStyle/>
                    <a:p>
                      <a:pPr algn="ctr"/>
                      <a:r>
                        <a:rPr lang="en-US" sz="2200" u="sng" dirty="0"/>
                        <a:t>     5</a:t>
                      </a:r>
                    </a:p>
                  </a:txBody>
                  <a:tcPr/>
                </a:tc>
                <a:extLst>
                  <a:ext uri="{0D108BD9-81ED-4DB2-BD59-A6C34878D82A}">
                    <a16:rowId xmlns:a16="http://schemas.microsoft.com/office/drawing/2014/main" val="10005"/>
                  </a:ext>
                </a:extLst>
              </a:tr>
              <a:tr h="370840">
                <a:tc>
                  <a:txBody>
                    <a:bodyPr/>
                    <a:lstStyle/>
                    <a:p>
                      <a:pPr algn="r"/>
                      <a:r>
                        <a:rPr lang="en-US" sz="2200" dirty="0"/>
                        <a:t>Total</a:t>
                      </a:r>
                    </a:p>
                  </a:txBody>
                  <a:tcPr/>
                </a:tc>
                <a:tc>
                  <a:txBody>
                    <a:bodyPr/>
                    <a:lstStyle/>
                    <a:p>
                      <a:pPr algn="ctr"/>
                      <a:r>
                        <a:rPr lang="en-US" sz="2200" dirty="0"/>
                        <a:t>1.00</a:t>
                      </a:r>
                    </a:p>
                  </a:txBody>
                  <a:tcPr/>
                </a:tc>
                <a:tc>
                  <a:txBody>
                    <a:bodyPr/>
                    <a:lstStyle/>
                    <a:p>
                      <a:pPr algn="ctr"/>
                      <a:r>
                        <a:rPr lang="en-US" sz="2200" dirty="0"/>
                        <a:t>100</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86467421"/>
      </p:ext>
    </p:extLst>
  </p:cSld>
  <p:clrMapOvr>
    <a:masterClrMapping/>
  </p:clrMapOvr>
  <p:transition>
    <p:zoom/>
  </p:transition>
</p:sld>
</file>

<file path=ppt/theme/theme1.xml><?xml version="1.0" encoding="utf-8"?>
<a:theme xmlns:a="http://schemas.openxmlformats.org/drawingml/2006/main" name="SBE13ch01_New">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SBE13ch01</Template>
  <TotalTime>3481</TotalTime>
  <Words>3350</Words>
  <Application>Microsoft Office PowerPoint</Application>
  <PresentationFormat>Custom</PresentationFormat>
  <Paragraphs>754</Paragraphs>
  <Slides>67</Slides>
  <Notes>40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9" baseType="lpstr">
      <vt:lpstr>Symbol</vt:lpstr>
      <vt:lpstr>Wingdings</vt:lpstr>
      <vt:lpstr>Book Antiqua</vt:lpstr>
      <vt:lpstr>Arial</vt:lpstr>
      <vt:lpstr>Monotype Sorts</vt:lpstr>
      <vt:lpstr>Times New Roman</vt:lpstr>
      <vt:lpstr>Calibri Light</vt:lpstr>
      <vt:lpstr>MS Reference Serif</vt:lpstr>
      <vt:lpstr>Calibri</vt:lpstr>
      <vt:lpstr>Cambria Math</vt:lpstr>
      <vt:lpstr>SBE13ch01_New</vt:lpstr>
      <vt:lpstr>Equation</vt:lpstr>
      <vt:lpstr>PowerPoint Presentation</vt:lpstr>
      <vt:lpstr>Part A - Descriptive Statistics: Tabular and Graphical Displays</vt:lpstr>
      <vt:lpstr>Summarizing Categorical Data</vt:lpstr>
      <vt:lpstr>PowerPoint Presentation</vt:lpstr>
      <vt:lpstr>PowerPoint Presentation</vt:lpstr>
      <vt:lpstr>PowerPoint Presentation</vt:lpstr>
      <vt:lpstr>PowerPoint Presentation</vt:lpstr>
      <vt:lpstr>PowerPoint Presentation</vt:lpstr>
      <vt:lpstr>PowerPoint Presentation</vt:lpstr>
      <vt:lpstr>Bar Chart</vt:lpstr>
      <vt:lpstr>Bar Chart</vt:lpstr>
      <vt:lpstr>PowerPoint Presentation</vt:lpstr>
      <vt:lpstr>PowerPoint Presentation</vt:lpstr>
      <vt:lpstr>Pie Chart</vt:lpstr>
      <vt:lpstr>Pie Chart</vt:lpstr>
      <vt:lpstr>Summarizing Quantitative Data</vt:lpstr>
      <vt:lpstr>Frequency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Relative Frequency and Percent Frequency Distributions</vt:lpstr>
      <vt:lpstr>PowerPoint Presentation</vt:lpstr>
      <vt:lpstr>Histogram</vt:lpstr>
      <vt:lpstr>Histogram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Frequency Polygon</vt:lpstr>
      <vt:lpstr>Ogive</vt:lpstr>
      <vt:lpstr>PowerPoint Presentation</vt:lpstr>
      <vt:lpstr>PowerPoint Presentation</vt:lpstr>
      <vt:lpstr>PowerPoint Presentation</vt:lpstr>
      <vt:lpstr>PowerPoint Presentation</vt:lpstr>
      <vt:lpstr>PowerPoint Presentation</vt:lpstr>
      <vt:lpstr>Crosstabulation: Row or Column Percentages</vt:lpstr>
      <vt:lpstr>PowerPoint Presentation</vt:lpstr>
      <vt:lpstr>PowerPoint Presentation</vt:lpstr>
      <vt:lpstr>PowerPoint Presentation</vt:lpstr>
      <vt:lpstr>PowerPoint Presentation</vt:lpstr>
      <vt:lpstr>Scatter Diagram</vt:lpstr>
      <vt:lpstr>Scatter Diagram</vt:lpstr>
      <vt:lpstr>Scatter Diagram</vt:lpstr>
      <vt:lpstr>Scatter Diagram</vt:lpstr>
      <vt:lpstr>Scatter Diagram and Trendline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Tabular and Graphical Displays</vt:lpstr>
      <vt:lpstr>End of Chapter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PART A</dc:title>
  <dc:subject>DESCR.STATS: TABULAR &amp; GRAPHICAL</dc:subject>
  <dc:creator>John IV</dc:creator>
  <cp:lastModifiedBy>Shekhar Singh</cp:lastModifiedBy>
  <cp:revision>236</cp:revision>
  <dcterms:modified xsi:type="dcterms:W3CDTF">2021-01-20T05:45:14Z</dcterms:modified>
</cp:coreProperties>
</file>